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2" r:id="rId2"/>
    <p:sldMasterId id="2147483984" r:id="rId3"/>
    <p:sldMasterId id="2147483998" r:id="rId4"/>
  </p:sldMasterIdLst>
  <p:notesMasterIdLst>
    <p:notesMasterId r:id="rId27"/>
  </p:notesMasterIdLst>
  <p:sldIdLst>
    <p:sldId id="337" r:id="rId5"/>
    <p:sldId id="274" r:id="rId6"/>
    <p:sldId id="361" r:id="rId7"/>
    <p:sldId id="357" r:id="rId8"/>
    <p:sldId id="340" r:id="rId9"/>
    <p:sldId id="355" r:id="rId10"/>
    <p:sldId id="343" r:id="rId11"/>
    <p:sldId id="356" r:id="rId12"/>
    <p:sldId id="359" r:id="rId13"/>
    <p:sldId id="360" r:id="rId14"/>
    <p:sldId id="342" r:id="rId15"/>
    <p:sldId id="344" r:id="rId16"/>
    <p:sldId id="358" r:id="rId17"/>
    <p:sldId id="362" r:id="rId18"/>
    <p:sldId id="345" r:id="rId19"/>
    <p:sldId id="351" r:id="rId20"/>
    <p:sldId id="347" r:id="rId21"/>
    <p:sldId id="348" r:id="rId22"/>
    <p:sldId id="349" r:id="rId23"/>
    <p:sldId id="353" r:id="rId24"/>
    <p:sldId id="336" r:id="rId25"/>
    <p:sldId id="35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1B21-500E-43F2-BF3B-11A5A67C9152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A164-14C2-4116-AAFA-F3C36AB5D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3ABDF6-F6C6-48C1-9CA7-28DFE0EB0E1D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03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530A86-B6E0-4D82-852B-812F06A928EE}" type="slidenum">
              <a:rPr kumimoji="0" lang="ar-SA" sz="1200" b="0" smtClean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sz="1200" b="0" smtClean="0">
              <a:solidFill>
                <a:prstClr val="black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defTabSz="91440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6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F038-1ECB-421C-A432-10BA3A2A408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3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7AEF-F5B8-4F6A-BABE-6930EDE524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81F0-8C66-46AA-B2CD-7C58C2663AA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2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F038-1ECB-421C-A432-10BA3A2A408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DB49-224A-4801-B087-385D0733DF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A4B4B-FE49-4753-ABD7-321C7F4015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2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7A9A-89B0-4D8F-829D-EEAF15D06F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B9BD-E973-4B95-9D96-9A2F26F390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840D-9CB8-4301-9B69-FA4F733B10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5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7AFD-1F23-4371-B5FB-760648713C3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0255-411B-4E2A-89F7-BA1498281FC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DB49-224A-4801-B087-385D0733DF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18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32C1-A339-4F1C-8E5B-E531E0B0DA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04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D7AEF-F5B8-4F6A-BABE-6930EDE524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01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81F0-8C66-46AA-B2CD-7C58C2663AA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6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698D-F451-4589-9C9C-C3A049320F51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76978"/>
      </p:ext>
    </p:extLst>
  </p:cSld>
  <p:clrMapOvr>
    <a:masterClrMapping/>
  </p:clrMapOvr>
  <p:transition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81EA-965F-49FC-85BA-B3BF0862022E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7275"/>
      </p:ext>
    </p:extLst>
  </p:cSld>
  <p:clrMapOvr>
    <a:masterClrMapping/>
  </p:clrMapOvr>
  <p:transition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104C-9044-4DE8-8844-BF53EF4E51D3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19783"/>
      </p:ext>
    </p:extLst>
  </p:cSld>
  <p:clrMapOvr>
    <a:masterClrMapping/>
  </p:clrMapOvr>
  <p:transition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8445-F7CA-48E2-A5FB-BEC1AC29CB91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0018"/>
      </p:ext>
    </p:extLst>
  </p:cSld>
  <p:clrMapOvr>
    <a:masterClrMapping/>
  </p:clrMapOvr>
  <p:transition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8E4-D5D6-4938-9E00-C95B89BC2800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21146"/>
      </p:ext>
    </p:extLst>
  </p:cSld>
  <p:clrMapOvr>
    <a:masterClrMapping/>
  </p:clrMapOvr>
  <p:transition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169D-0746-4BEC-B38D-0D9B03DBB5DF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14936"/>
      </p:ext>
    </p:extLst>
  </p:cSld>
  <p:clrMapOvr>
    <a:masterClrMapping/>
  </p:clrMapOvr>
  <p:transition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6EFC-D0D2-4BF0-A124-58043E9604EF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1249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A4B4B-FE49-4753-ABD7-321C7F4015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02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C808-4A6E-4933-AEA7-EAB1F02A7199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98598"/>
      </p:ext>
    </p:extLst>
  </p:cSld>
  <p:clrMapOvr>
    <a:masterClrMapping/>
  </p:clrMapOvr>
  <p:transition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01B5-687F-434D-8553-63941DE3C11C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11784"/>
      </p:ext>
    </p:extLst>
  </p:cSld>
  <p:clrMapOvr>
    <a:masterClrMapping/>
  </p:clrMapOvr>
  <p:transition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7D22-4D87-42A5-93F7-B495D79EB76F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80308"/>
      </p:ext>
    </p:extLst>
  </p:cSld>
  <p:clrMapOvr>
    <a:masterClrMapping/>
  </p:clrMapOvr>
  <p:transition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792-1960-446A-9624-6CBE60190F17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42796"/>
      </p:ext>
    </p:extLst>
  </p:cSld>
  <p:clrMapOvr>
    <a:masterClrMapping/>
  </p:clrMapOvr>
  <p:transition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AFD8-A7B5-46DF-AED8-38E2D932C100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7730"/>
      </p:ext>
    </p:extLst>
  </p:cSld>
  <p:clrMapOvr>
    <a:masterClrMapping/>
  </p:clrMapOvr>
  <p:transition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1A1E-BF29-487E-B818-24BB2C7C3EDD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19978"/>
      </p:ext>
    </p:extLst>
  </p:cSld>
  <p:clrMapOvr>
    <a:masterClrMapping/>
  </p:clrMapOvr>
  <p:transition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698D-F451-4589-9C9C-C3A049320F51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62486"/>
      </p:ext>
    </p:extLst>
  </p:cSld>
  <p:clrMapOvr>
    <a:masterClrMapping/>
  </p:clrMapOvr>
  <p:transition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81EA-965F-49FC-85BA-B3BF0862022E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02715"/>
      </p:ext>
    </p:extLst>
  </p:cSld>
  <p:clrMapOvr>
    <a:masterClrMapping/>
  </p:clrMapOvr>
  <p:transition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104C-9044-4DE8-8844-BF53EF4E51D3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5032"/>
      </p:ext>
    </p:extLst>
  </p:cSld>
  <p:clrMapOvr>
    <a:masterClrMapping/>
  </p:clrMapOvr>
  <p:transition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8445-F7CA-48E2-A5FB-BEC1AC29CB91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26377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7A9A-89B0-4D8F-829D-EEAF15D06F4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9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8E4-D5D6-4938-9E00-C95B89BC2800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5860"/>
      </p:ext>
    </p:extLst>
  </p:cSld>
  <p:clrMapOvr>
    <a:masterClrMapping/>
  </p:clrMapOvr>
  <p:transition>
    <p:whee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169D-0746-4BEC-B38D-0D9B03DBB5DF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8474"/>
      </p:ext>
    </p:extLst>
  </p:cSld>
  <p:clrMapOvr>
    <a:masterClrMapping/>
  </p:clrMapOvr>
  <p:transition>
    <p:whee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6EFC-D0D2-4BF0-A124-58043E9604EF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456"/>
      </p:ext>
    </p:extLst>
  </p:cSld>
  <p:clrMapOvr>
    <a:masterClrMapping/>
  </p:clrMapOvr>
  <p:transition>
    <p:whee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C808-4A6E-4933-AEA7-EAB1F02A7199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11823"/>
      </p:ext>
    </p:extLst>
  </p:cSld>
  <p:clrMapOvr>
    <a:masterClrMapping/>
  </p:clrMapOvr>
  <p:transition>
    <p:whee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01B5-687F-434D-8553-63941DE3C11C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78975"/>
      </p:ext>
    </p:extLst>
  </p:cSld>
  <p:clrMapOvr>
    <a:masterClrMapping/>
  </p:clrMapOvr>
  <p:transition>
    <p:whee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7D22-4D87-42A5-93F7-B495D79EB76F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8588"/>
      </p:ext>
    </p:extLst>
  </p:cSld>
  <p:clrMapOvr>
    <a:masterClrMapping/>
  </p:clrMapOvr>
  <p:transition>
    <p:whee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792-1960-446A-9624-6CBE60190F17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1647"/>
      </p:ext>
    </p:extLst>
  </p:cSld>
  <p:clrMapOvr>
    <a:masterClrMapping/>
  </p:clrMapOvr>
  <p:transition>
    <p:whee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AFD8-A7B5-46DF-AED8-38E2D932C100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05264"/>
      </p:ext>
    </p:extLst>
  </p:cSld>
  <p:clrMapOvr>
    <a:masterClrMapping/>
  </p:clrMapOvr>
  <p:transition>
    <p:whee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1A1E-BF29-487E-B818-24BB2C7C3EDD}" type="slidenum">
              <a:rPr lang="ar-SA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20976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B9BD-E973-4B95-9D96-9A2F26F390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7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6840D-9CB8-4301-9B69-FA4F733B10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7AFD-1F23-4371-B5FB-760648713C3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1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0255-411B-4E2A-89F7-BA1498281FC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32C1-A339-4F1C-8E5B-E531E0B0DA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0FA013E5-A85A-486B-880C-E24D708E2D27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0FA013E5-A85A-486B-880C-E24D708E2D27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47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유형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29798-580F-44CC-BF9F-CC3BFC516472}" type="slidenum">
              <a:rPr kumimoji="1" lang="ar-SA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</p:sldLayoutIdLst>
  <p:transition>
    <p:wheel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Dotum" pitchFamily="34" charset="-127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Dotum" pitchFamily="34" charset="-127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Dotum" pitchFamily="34" charset="-127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Dotum" pitchFamily="34" charset="-127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Dotum" pitchFamily="34" charset="-127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Dotum" pitchFamily="34" charset="-127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47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유형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729798-580F-44CC-BF9F-CC3BFC516472}" type="slidenum">
              <a:rPr kumimoji="1" lang="ar-SA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ransition>
    <p:wheel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Dotum" pitchFamily="34" charset="-127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Dotum" pitchFamily="34" charset="-127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돋움" pitchFamily="34" charset="-127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Dotum" pitchFamily="34" charset="-127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Dotum" pitchFamily="34" charset="-127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Dotum" pitchFamily="34" charset="-127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Dotum" pitchFamily="34" charset="-127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Dotum" pitchFamily="34" charset="-127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:\PAYAN NAME\بسم الله\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1638"/>
            <a:ext cx="8429625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845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Paramedian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pontine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reticular formation (PPRF)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bbas\Desktop\CaudalPP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744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513161" y="2286000"/>
            <a:ext cx="1524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4144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8846" r="33506" b="4615"/>
          <a:stretch/>
        </p:blipFill>
        <p:spPr bwMode="auto">
          <a:xfrm>
            <a:off x="3810000" y="0"/>
            <a:ext cx="53969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660" y="398144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Coeruleus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bas\Desktop\norepineph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509"/>
            <a:ext cx="8153400" cy="63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52400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Coeruleus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31750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Central pathways for control of heart rate and blood pressure</a:t>
            </a:r>
          </a:p>
        </p:txBody>
      </p:sp>
      <p:pic>
        <p:nvPicPr>
          <p:cNvPr id="43011" name="Picture 2" descr="C:\Users\Abbas\Desktop\3-s2.0-B978012382163800058X-f58-05-9780123821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0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14514"/>
            <a:ext cx="8229600" cy="1143000"/>
          </a:xfrm>
        </p:spPr>
        <p:txBody>
          <a:bodyPr/>
          <a:lstStyle/>
          <a:p>
            <a:r>
              <a:rPr lang="en-US" dirty="0"/>
              <a:t>Respiratory Center</a:t>
            </a:r>
            <a:endParaRPr lang="fa-IR" dirty="0"/>
          </a:p>
        </p:txBody>
      </p:sp>
      <p:pic>
        <p:nvPicPr>
          <p:cNvPr id="4" name="Picture 2" descr="C:\Users\Abbas\Desktop\neuroanatomy cours\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7772400" cy="50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an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"/>
          <a:stretch>
            <a:fillRect/>
          </a:stretch>
        </p:blipFill>
        <p:spPr>
          <a:xfrm>
            <a:off x="4191000" y="914400"/>
            <a:ext cx="4800600" cy="3091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79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bbas\Desktop\MensSanaMonogr_2013_11_1_100_109335_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78" y="228600"/>
            <a:ext cx="7059613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27463"/>
            <a:ext cx="529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Ascending Reticular Activating System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Reticulospinal</a:t>
            </a:r>
            <a:r>
              <a:rPr lang="en-US" smtClean="0"/>
              <a:t> tract</a:t>
            </a:r>
            <a:endParaRPr lang="en-US"/>
          </a:p>
        </p:txBody>
      </p:sp>
      <p:pic>
        <p:nvPicPr>
          <p:cNvPr id="1027" name="Picture 3" descr="C:\Users\Abbas\Desktop\6c703bb5962ede209ec57b62b172f8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910507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bbas\Desktop\Fig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06" y="1371600"/>
            <a:ext cx="4270094" cy="52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7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bas\Desktop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" y="228600"/>
            <a:ext cx="896611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381000" y="990600"/>
            <a:ext cx="7010400" cy="5638800"/>
            <a:chOff x="1368" y="1409"/>
            <a:chExt cx="3024" cy="2412"/>
          </a:xfrm>
        </p:grpSpPr>
        <p:pic>
          <p:nvPicPr>
            <p:cNvPr id="56327" name="Picture 4" descr="stemW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" y="1409"/>
              <a:ext cx="3024" cy="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8" name="Oval 5"/>
            <p:cNvSpPr>
              <a:spLocks noChangeArrowheads="1"/>
            </p:cNvSpPr>
            <p:nvPr/>
          </p:nvSpPr>
          <p:spPr bwMode="auto">
            <a:xfrm>
              <a:off x="3284" y="2160"/>
              <a:ext cx="253" cy="30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56329" name="Freeform 6"/>
            <p:cNvSpPr>
              <a:spLocks/>
            </p:cNvSpPr>
            <p:nvPr/>
          </p:nvSpPr>
          <p:spPr bwMode="auto">
            <a:xfrm>
              <a:off x="3001" y="1808"/>
              <a:ext cx="243" cy="82"/>
            </a:xfrm>
            <a:custGeom>
              <a:avLst/>
              <a:gdLst>
                <a:gd name="T0" fmla="*/ 539 w 202"/>
                <a:gd name="T1" fmla="*/ 1 h 151"/>
                <a:gd name="T2" fmla="*/ 777 w 202"/>
                <a:gd name="T3" fmla="*/ 1 h 151"/>
                <a:gd name="T4" fmla="*/ 1164 w 202"/>
                <a:gd name="T5" fmla="*/ 1 h 151"/>
                <a:gd name="T6" fmla="*/ 1539 w 202"/>
                <a:gd name="T7" fmla="*/ 0 h 151"/>
                <a:gd name="T8" fmla="*/ 1081 w 202"/>
                <a:gd name="T9" fmla="*/ 0 h 151"/>
                <a:gd name="T10" fmla="*/ 693 w 202"/>
                <a:gd name="T11" fmla="*/ 1 h 151"/>
                <a:gd name="T12" fmla="*/ 308 w 202"/>
                <a:gd name="T13" fmla="*/ 1 h 151"/>
                <a:gd name="T14" fmla="*/ 0 w 202"/>
                <a:gd name="T15" fmla="*/ 1 h 151"/>
                <a:gd name="T16" fmla="*/ 539 w 202"/>
                <a:gd name="T17" fmla="*/ 1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51"/>
                <a:gd name="T29" fmla="*/ 202 w 202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51">
                  <a:moveTo>
                    <a:pt x="71" y="151"/>
                  </a:moveTo>
                  <a:lnTo>
                    <a:pt x="101" y="91"/>
                  </a:lnTo>
                  <a:lnTo>
                    <a:pt x="152" y="40"/>
                  </a:lnTo>
                  <a:lnTo>
                    <a:pt x="202" y="0"/>
                  </a:lnTo>
                  <a:lnTo>
                    <a:pt x="141" y="0"/>
                  </a:lnTo>
                  <a:lnTo>
                    <a:pt x="91" y="30"/>
                  </a:lnTo>
                  <a:lnTo>
                    <a:pt x="40" y="60"/>
                  </a:lnTo>
                  <a:lnTo>
                    <a:pt x="0" y="131"/>
                  </a:lnTo>
                  <a:lnTo>
                    <a:pt x="71" y="15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 b="1" smtClean="0">
                <a:solidFill>
                  <a:srgbClr val="FFCCFF"/>
                </a:solidFill>
              </a:endParaRPr>
            </a:p>
          </p:txBody>
        </p:sp>
        <p:sp>
          <p:nvSpPr>
            <p:cNvPr id="56330" name="Freeform 7"/>
            <p:cNvSpPr>
              <a:spLocks/>
            </p:cNvSpPr>
            <p:nvPr/>
          </p:nvSpPr>
          <p:spPr bwMode="auto">
            <a:xfrm>
              <a:off x="3427" y="1899"/>
              <a:ext cx="69" cy="374"/>
            </a:xfrm>
            <a:custGeom>
              <a:avLst/>
              <a:gdLst>
                <a:gd name="T0" fmla="*/ 3 w 79"/>
                <a:gd name="T1" fmla="*/ 66 h 445"/>
                <a:gd name="T2" fmla="*/ 13 w 79"/>
                <a:gd name="T3" fmla="*/ 54 h 445"/>
                <a:gd name="T4" fmla="*/ 15 w 79"/>
                <a:gd name="T5" fmla="*/ 42 h 445"/>
                <a:gd name="T6" fmla="*/ 15 w 79"/>
                <a:gd name="T7" fmla="*/ 29 h 445"/>
                <a:gd name="T8" fmla="*/ 3 w 79"/>
                <a:gd name="T9" fmla="*/ 20 h 445"/>
                <a:gd name="T10" fmla="*/ 4 w 79"/>
                <a:gd name="T11" fmla="*/ 10 h 445"/>
                <a:gd name="T12" fmla="*/ 11 w 79"/>
                <a:gd name="T13" fmla="*/ 0 h 445"/>
                <a:gd name="T14" fmla="*/ 4 w 79"/>
                <a:gd name="T15" fmla="*/ 10 h 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445"/>
                <a:gd name="T26" fmla="*/ 79 w 79"/>
                <a:gd name="T27" fmla="*/ 445 h 4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445">
                  <a:moveTo>
                    <a:pt x="8" y="445"/>
                  </a:moveTo>
                  <a:cubicBezTo>
                    <a:pt x="28" y="418"/>
                    <a:pt x="49" y="391"/>
                    <a:pt x="59" y="364"/>
                  </a:cubicBezTo>
                  <a:cubicBezTo>
                    <a:pt x="69" y="337"/>
                    <a:pt x="67" y="312"/>
                    <a:pt x="69" y="283"/>
                  </a:cubicBezTo>
                  <a:cubicBezTo>
                    <a:pt x="71" y="254"/>
                    <a:pt x="79" y="217"/>
                    <a:pt x="69" y="192"/>
                  </a:cubicBezTo>
                  <a:cubicBezTo>
                    <a:pt x="59" y="167"/>
                    <a:pt x="16" y="152"/>
                    <a:pt x="8" y="132"/>
                  </a:cubicBezTo>
                  <a:cubicBezTo>
                    <a:pt x="0" y="112"/>
                    <a:pt x="12" y="93"/>
                    <a:pt x="19" y="71"/>
                  </a:cubicBezTo>
                  <a:cubicBezTo>
                    <a:pt x="26" y="49"/>
                    <a:pt x="49" y="0"/>
                    <a:pt x="49" y="0"/>
                  </a:cubicBezTo>
                  <a:cubicBezTo>
                    <a:pt x="49" y="0"/>
                    <a:pt x="24" y="59"/>
                    <a:pt x="19" y="7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 b="1" smtClean="0">
                <a:solidFill>
                  <a:srgbClr val="FFCCFF"/>
                </a:solidFill>
              </a:endParaRPr>
            </a:p>
          </p:txBody>
        </p:sp>
        <p:sp>
          <p:nvSpPr>
            <p:cNvPr id="133129" name="Line 8"/>
            <p:cNvSpPr>
              <a:spLocks noChangeShapeType="1"/>
            </p:cNvSpPr>
            <p:nvPr/>
          </p:nvSpPr>
          <p:spPr bwMode="auto">
            <a:xfrm flipH="1" flipV="1">
              <a:off x="3386" y="1879"/>
              <a:ext cx="50" cy="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CA" sz="3200" b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32" name="Freeform 9"/>
            <p:cNvSpPr>
              <a:spLocks/>
            </p:cNvSpPr>
            <p:nvPr/>
          </p:nvSpPr>
          <p:spPr bwMode="auto">
            <a:xfrm>
              <a:off x="3150" y="1829"/>
              <a:ext cx="192" cy="164"/>
            </a:xfrm>
            <a:custGeom>
              <a:avLst/>
              <a:gdLst>
                <a:gd name="T0" fmla="*/ 3 w 192"/>
                <a:gd name="T1" fmla="*/ 0 h 164"/>
                <a:gd name="T2" fmla="*/ 13 w 192"/>
                <a:gd name="T3" fmla="*/ 71 h 164"/>
                <a:gd name="T4" fmla="*/ 84 w 192"/>
                <a:gd name="T5" fmla="*/ 152 h 164"/>
                <a:gd name="T6" fmla="*/ 175 w 192"/>
                <a:gd name="T7" fmla="*/ 142 h 164"/>
                <a:gd name="T8" fmla="*/ 185 w 192"/>
                <a:gd name="T9" fmla="*/ 81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64"/>
                <a:gd name="T17" fmla="*/ 192 w 19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64">
                  <a:moveTo>
                    <a:pt x="3" y="0"/>
                  </a:moveTo>
                  <a:cubicBezTo>
                    <a:pt x="1" y="23"/>
                    <a:pt x="0" y="46"/>
                    <a:pt x="13" y="71"/>
                  </a:cubicBezTo>
                  <a:cubicBezTo>
                    <a:pt x="26" y="96"/>
                    <a:pt x="57" y="140"/>
                    <a:pt x="84" y="152"/>
                  </a:cubicBezTo>
                  <a:cubicBezTo>
                    <a:pt x="111" y="164"/>
                    <a:pt x="158" y="154"/>
                    <a:pt x="175" y="142"/>
                  </a:cubicBezTo>
                  <a:cubicBezTo>
                    <a:pt x="192" y="130"/>
                    <a:pt x="187" y="98"/>
                    <a:pt x="185" y="8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3200" b="1" smtClean="0">
                <a:solidFill>
                  <a:srgbClr val="FFCCFF"/>
                </a:solidFill>
              </a:endParaRPr>
            </a:p>
          </p:txBody>
        </p:sp>
        <p:sp>
          <p:nvSpPr>
            <p:cNvPr id="133131" name="Line 10"/>
            <p:cNvSpPr>
              <a:spLocks noChangeShapeType="1"/>
            </p:cNvSpPr>
            <p:nvPr/>
          </p:nvSpPr>
          <p:spPr bwMode="auto">
            <a:xfrm flipV="1">
              <a:off x="3325" y="1950"/>
              <a:ext cx="91" cy="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CA" sz="3200" b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7659688" y="2895600"/>
            <a:ext cx="1484312" cy="107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a-I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تشکیلات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a-I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رتیکولار</a:t>
            </a:r>
            <a:endParaRPr kumimoji="1" lang="en-CA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3352800" y="0"/>
            <a:ext cx="3886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a-I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نوار طولی دورسال(</a:t>
            </a:r>
            <a:r>
              <a:rPr kumimoji="1"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DLF</a:t>
            </a:r>
            <a:r>
              <a:rPr kumimoji="1" lang="fa-I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)</a:t>
            </a:r>
            <a:endParaRPr kumimoji="1" lang="en-CA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 flipH="1">
            <a:off x="4343400" y="685800"/>
            <a:ext cx="152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CA" sz="3200" b="1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 flipH="1" flipV="1">
            <a:off x="5410200" y="3124200"/>
            <a:ext cx="21336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CA" sz="3200" b="1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1944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ordtho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27225"/>
            <a:ext cx="4800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5459413" y="4291013"/>
            <a:ext cx="165100" cy="1651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09800" y="4572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sz="2400" smtClean="0">
              <a:solidFill>
                <a:srgbClr val="3333CC"/>
              </a:solidFill>
              <a:ea typeface="굴림" pitchFamily="34" charset="-127"/>
            </a:endParaRPr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5386388" y="4395788"/>
            <a:ext cx="3190875" cy="1282700"/>
          </a:xfrm>
          <a:custGeom>
            <a:avLst/>
            <a:gdLst>
              <a:gd name="T0" fmla="*/ 2147483647 w 2010"/>
              <a:gd name="T1" fmla="*/ 0 h 808"/>
              <a:gd name="T2" fmla="*/ 2147483647 w 2010"/>
              <a:gd name="T3" fmla="*/ 2147483647 h 808"/>
              <a:gd name="T4" fmla="*/ 2147483647 w 2010"/>
              <a:gd name="T5" fmla="*/ 2147483647 h 808"/>
              <a:gd name="T6" fmla="*/ 2147483647 w 2010"/>
              <a:gd name="T7" fmla="*/ 2147483647 h 808"/>
              <a:gd name="T8" fmla="*/ 2147483647 w 2010"/>
              <a:gd name="T9" fmla="*/ 2147483647 h 808"/>
              <a:gd name="T10" fmla="*/ 2147483647 w 2010"/>
              <a:gd name="T11" fmla="*/ 2147483647 h 808"/>
              <a:gd name="T12" fmla="*/ 2147483647 w 2010"/>
              <a:gd name="T13" fmla="*/ 2147483647 h 808"/>
              <a:gd name="T14" fmla="*/ 2147483647 w 2010"/>
              <a:gd name="T15" fmla="*/ 2147483647 h 808"/>
              <a:gd name="T16" fmla="*/ 2147483647 w 2010"/>
              <a:gd name="T17" fmla="*/ 2147483647 h 808"/>
              <a:gd name="T18" fmla="*/ 2147483647 w 2010"/>
              <a:gd name="T19" fmla="*/ 2147483647 h 808"/>
              <a:gd name="T20" fmla="*/ 2147483647 w 2010"/>
              <a:gd name="T21" fmla="*/ 2147483647 h 808"/>
              <a:gd name="T22" fmla="*/ 2147483647 w 2010"/>
              <a:gd name="T23" fmla="*/ 2147483647 h 808"/>
              <a:gd name="T24" fmla="*/ 2147483647 w 2010"/>
              <a:gd name="T25" fmla="*/ 2147483647 h 808"/>
              <a:gd name="T26" fmla="*/ 2147483647 w 2010"/>
              <a:gd name="T27" fmla="*/ 2147483647 h 808"/>
              <a:gd name="T28" fmla="*/ 2147483647 w 2010"/>
              <a:gd name="T29" fmla="*/ 2147483647 h 808"/>
              <a:gd name="T30" fmla="*/ 2147483647 w 2010"/>
              <a:gd name="T31" fmla="*/ 2147483647 h 808"/>
              <a:gd name="T32" fmla="*/ 2147483647 w 2010"/>
              <a:gd name="T33" fmla="*/ 2147483647 h 8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10"/>
              <a:gd name="T52" fmla="*/ 0 h 808"/>
              <a:gd name="T53" fmla="*/ 2010 w 2010"/>
              <a:gd name="T54" fmla="*/ 808 h 8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10" h="808">
                <a:moveTo>
                  <a:pt x="93" y="0"/>
                </a:moveTo>
                <a:cubicBezTo>
                  <a:pt x="58" y="121"/>
                  <a:pt x="24" y="243"/>
                  <a:pt x="12" y="324"/>
                </a:cubicBezTo>
                <a:cubicBezTo>
                  <a:pt x="0" y="405"/>
                  <a:pt x="4" y="431"/>
                  <a:pt x="22" y="485"/>
                </a:cubicBezTo>
                <a:cubicBezTo>
                  <a:pt x="40" y="539"/>
                  <a:pt x="79" y="605"/>
                  <a:pt x="123" y="647"/>
                </a:cubicBezTo>
                <a:cubicBezTo>
                  <a:pt x="167" y="689"/>
                  <a:pt x="207" y="713"/>
                  <a:pt x="285" y="738"/>
                </a:cubicBezTo>
                <a:cubicBezTo>
                  <a:pt x="363" y="763"/>
                  <a:pt x="490" y="788"/>
                  <a:pt x="588" y="798"/>
                </a:cubicBezTo>
                <a:cubicBezTo>
                  <a:pt x="686" y="808"/>
                  <a:pt x="797" y="806"/>
                  <a:pt x="871" y="798"/>
                </a:cubicBezTo>
                <a:cubicBezTo>
                  <a:pt x="945" y="790"/>
                  <a:pt x="971" y="780"/>
                  <a:pt x="1033" y="748"/>
                </a:cubicBezTo>
                <a:cubicBezTo>
                  <a:pt x="1095" y="716"/>
                  <a:pt x="1200" y="645"/>
                  <a:pt x="1245" y="606"/>
                </a:cubicBezTo>
                <a:cubicBezTo>
                  <a:pt x="1290" y="567"/>
                  <a:pt x="1286" y="555"/>
                  <a:pt x="1306" y="516"/>
                </a:cubicBezTo>
                <a:cubicBezTo>
                  <a:pt x="1326" y="477"/>
                  <a:pt x="1346" y="406"/>
                  <a:pt x="1366" y="374"/>
                </a:cubicBezTo>
                <a:cubicBezTo>
                  <a:pt x="1386" y="342"/>
                  <a:pt x="1377" y="364"/>
                  <a:pt x="1427" y="324"/>
                </a:cubicBezTo>
                <a:cubicBezTo>
                  <a:pt x="1477" y="284"/>
                  <a:pt x="1607" y="159"/>
                  <a:pt x="1669" y="132"/>
                </a:cubicBezTo>
                <a:cubicBezTo>
                  <a:pt x="1731" y="105"/>
                  <a:pt x="1774" y="145"/>
                  <a:pt x="1801" y="162"/>
                </a:cubicBezTo>
                <a:cubicBezTo>
                  <a:pt x="1828" y="179"/>
                  <a:pt x="1801" y="186"/>
                  <a:pt x="1831" y="233"/>
                </a:cubicBezTo>
                <a:cubicBezTo>
                  <a:pt x="1861" y="280"/>
                  <a:pt x="1956" y="393"/>
                  <a:pt x="1983" y="445"/>
                </a:cubicBezTo>
                <a:cubicBezTo>
                  <a:pt x="2010" y="497"/>
                  <a:pt x="1988" y="526"/>
                  <a:pt x="1993" y="54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 b="1" smtClean="0">
              <a:solidFill>
                <a:srgbClr val="FFCCFF"/>
              </a:solidFill>
            </a:endParaRP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943600" y="4038600"/>
            <a:ext cx="544513" cy="6826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>
            <a:off x="5678488" y="4314825"/>
            <a:ext cx="546100" cy="420688"/>
          </a:xfrm>
          <a:custGeom>
            <a:avLst/>
            <a:gdLst>
              <a:gd name="T0" fmla="*/ 2147483647 w 283"/>
              <a:gd name="T1" fmla="*/ 2147483647 h 265"/>
              <a:gd name="T2" fmla="*/ 2147483647 w 283"/>
              <a:gd name="T3" fmla="*/ 2147483647 h 265"/>
              <a:gd name="T4" fmla="*/ 2147483647 w 283"/>
              <a:gd name="T5" fmla="*/ 2147483647 h 265"/>
              <a:gd name="T6" fmla="*/ 2147483647 w 283"/>
              <a:gd name="T7" fmla="*/ 2147483647 h 265"/>
              <a:gd name="T8" fmla="*/ 2147483647 w 283"/>
              <a:gd name="T9" fmla="*/ 2147483647 h 265"/>
              <a:gd name="T10" fmla="*/ 2147483647 w 283"/>
              <a:gd name="T11" fmla="*/ 2147483647 h 265"/>
              <a:gd name="T12" fmla="*/ 0 w 283"/>
              <a:gd name="T13" fmla="*/ 0 h 2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3"/>
              <a:gd name="T22" fmla="*/ 0 h 265"/>
              <a:gd name="T23" fmla="*/ 283 w 283"/>
              <a:gd name="T24" fmla="*/ 265 h 2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3" h="265">
                <a:moveTo>
                  <a:pt x="283" y="162"/>
                </a:moveTo>
                <a:cubicBezTo>
                  <a:pt x="274" y="194"/>
                  <a:pt x="265" y="226"/>
                  <a:pt x="243" y="243"/>
                </a:cubicBezTo>
                <a:cubicBezTo>
                  <a:pt x="221" y="260"/>
                  <a:pt x="181" y="261"/>
                  <a:pt x="152" y="263"/>
                </a:cubicBezTo>
                <a:cubicBezTo>
                  <a:pt x="123" y="265"/>
                  <a:pt x="93" y="263"/>
                  <a:pt x="71" y="253"/>
                </a:cubicBezTo>
                <a:cubicBezTo>
                  <a:pt x="49" y="243"/>
                  <a:pt x="30" y="222"/>
                  <a:pt x="20" y="202"/>
                </a:cubicBezTo>
                <a:cubicBezTo>
                  <a:pt x="10" y="182"/>
                  <a:pt x="13" y="166"/>
                  <a:pt x="10" y="132"/>
                </a:cubicBezTo>
                <a:cubicBezTo>
                  <a:pt x="7" y="98"/>
                  <a:pt x="3" y="22"/>
                  <a:pt x="0" y="0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 b="1" smtClean="0">
              <a:solidFill>
                <a:srgbClr val="FFCCFF"/>
              </a:solidFill>
            </a:endParaRPr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5518150" y="4457700"/>
            <a:ext cx="176213" cy="317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CA" sz="3200" b="1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859588" y="253365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dirty="0" smtClean="0">
                <a:solidFill>
                  <a:srgbClr val="FFFF00"/>
                </a:solidFill>
                <a:ea typeface="굴림" pitchFamily="34" charset="-127"/>
                <a:cs typeface="Arial" pitchFamily="34" charset="0"/>
              </a:rPr>
              <a:t>رتیکولواسپاینال</a:t>
            </a:r>
            <a:r>
              <a:rPr kumimoji="0" lang="fa-IR" sz="2400" b="0" dirty="0" smtClean="0">
                <a:solidFill>
                  <a:srgbClr val="FFFF00"/>
                </a:solidFill>
                <a:ea typeface="굴림" pitchFamily="34" charset="-127"/>
                <a:cs typeface="Arial" pitchFamily="34" charset="0"/>
              </a:rPr>
              <a:t>  </a:t>
            </a:r>
            <a:endParaRPr kumimoji="0" lang="en-US" sz="2400" b="0" dirty="0" smtClean="0">
              <a:solidFill>
                <a:srgbClr val="FFFF00"/>
              </a:solidFill>
              <a:ea typeface="굴림" pitchFamily="34" charset="-127"/>
              <a:cs typeface="Arial" pitchFamily="34" charset="0"/>
            </a:endParaRPr>
          </a:p>
        </p:txBody>
      </p:sp>
      <p:sp>
        <p:nvSpPr>
          <p:cNvPr id="135179" name="Line 12"/>
          <p:cNvSpPr>
            <a:spLocks noChangeShapeType="1"/>
          </p:cNvSpPr>
          <p:nvPr/>
        </p:nvSpPr>
        <p:spPr bwMode="auto">
          <a:xfrm flipH="1">
            <a:off x="6172200" y="2990850"/>
            <a:ext cx="106680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CA" sz="3200" b="1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0" y="4495800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dirty="0" smtClean="0">
                <a:solidFill>
                  <a:srgbClr val="FFFF00"/>
                </a:solidFill>
                <a:ea typeface="굴림" pitchFamily="34" charset="-127"/>
                <a:cs typeface="Arial" pitchFamily="34" charset="0"/>
              </a:rPr>
              <a:t>ستون اینترمدیولترال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dirty="0" smtClean="0">
                <a:solidFill>
                  <a:srgbClr val="FFFF00"/>
                </a:solidFill>
                <a:ea typeface="굴림" pitchFamily="34" charset="-127"/>
                <a:cs typeface="Arial" pitchFamily="34" charset="0"/>
              </a:rPr>
              <a:t>T1-L2</a:t>
            </a:r>
          </a:p>
        </p:txBody>
      </p:sp>
      <p:sp>
        <p:nvSpPr>
          <p:cNvPr id="135181" name="Line 14"/>
          <p:cNvSpPr>
            <a:spLocks noChangeShapeType="1"/>
          </p:cNvSpPr>
          <p:nvPr/>
        </p:nvSpPr>
        <p:spPr bwMode="auto">
          <a:xfrm flipV="1">
            <a:off x="1676400" y="4419600"/>
            <a:ext cx="19812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CA" sz="3200" b="1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8" name="Text Box 15"/>
          <p:cNvSpPr txBox="1">
            <a:spLocks noChangeArrowheads="1"/>
          </p:cNvSpPr>
          <p:nvPr/>
        </p:nvSpPr>
        <p:spPr bwMode="auto">
          <a:xfrm>
            <a:off x="3124200" y="6126163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1pPr>
            <a:lvl2pPr marL="742950" indent="-28575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2pPr>
            <a:lvl3pPr marL="11430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3pPr>
            <a:lvl4pPr marL="16002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4pPr>
            <a:lvl5pPr marL="2057400" indent="-228600" eaLnBrk="0" hangingPunct="0"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CCFF"/>
                </a:solidFill>
                <a:latin typeface="Arial" pitchFamily="34" charset="0"/>
                <a:ea typeface="Dotum" pitchFamily="34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2400" dirty="0" smtClean="0">
                <a:solidFill>
                  <a:srgbClr val="FFFF00"/>
                </a:solidFill>
                <a:ea typeface="굴림" pitchFamily="34" charset="-127"/>
                <a:cs typeface="Arial" pitchFamily="34" charset="0"/>
              </a:rPr>
              <a:t>الیاف سمپاتیک پیش گانگلیونی</a:t>
            </a:r>
            <a:r>
              <a:rPr kumimoji="0" lang="fa-IR" sz="2400" b="0" dirty="0" smtClean="0">
                <a:solidFill>
                  <a:srgbClr val="FFFF00"/>
                </a:solidFill>
                <a:ea typeface="굴림" pitchFamily="34" charset="-127"/>
                <a:cs typeface="Arial" pitchFamily="34" charset="0"/>
              </a:rPr>
              <a:t> </a:t>
            </a:r>
            <a:endParaRPr kumimoji="0" lang="en-US" sz="2400" b="0" dirty="0" smtClean="0">
              <a:solidFill>
                <a:srgbClr val="FFFF00"/>
              </a:solidFill>
              <a:ea typeface="굴림" pitchFamily="34" charset="-127"/>
              <a:cs typeface="Arial" pitchFamily="34" charset="0"/>
            </a:endParaRPr>
          </a:p>
        </p:txBody>
      </p:sp>
      <p:sp>
        <p:nvSpPr>
          <p:cNvPr id="135183" name="Line 16"/>
          <p:cNvSpPr>
            <a:spLocks noChangeShapeType="1"/>
          </p:cNvSpPr>
          <p:nvPr/>
        </p:nvSpPr>
        <p:spPr bwMode="auto">
          <a:xfrm flipV="1">
            <a:off x="7162800" y="5562600"/>
            <a:ext cx="762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CA" sz="3200" b="1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213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66344"/>
            <a:ext cx="5000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Reticular Formation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533400" y="31750"/>
            <a:ext cx="8229600" cy="80645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Medial longitudinal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fasiculus</a:t>
            </a:r>
            <a:r>
              <a:rPr lang="fa-I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(MLF)</a:t>
            </a:r>
          </a:p>
        </p:txBody>
      </p:sp>
      <p:pic>
        <p:nvPicPr>
          <p:cNvPr id="101379" name="Picture 2" descr="C:\Users\Abbas\Desktop\B9780702037382000176_f017-006-9780702037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3763"/>
            <a:ext cx="510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 descr="C:\Users\Abbas\Desktop\lesion_case_3_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219200"/>
            <a:ext cx="363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75450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bas\Desktop\r_1593553_cZ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250"/>
            <a:ext cx="77724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picture\0326e553a957fb62120ea515ad45e2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-52000"/>
          </a:blip>
          <a:srcRect/>
          <a:stretch>
            <a:fillRect/>
          </a:stretch>
        </p:blipFill>
        <p:spPr>
          <a:xfrm>
            <a:off x="0" y="-3175"/>
            <a:ext cx="9144000" cy="6864350"/>
          </a:xfr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371600" y="685800"/>
            <a:ext cx="751363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Low" rtl="1" eaLnBrk="1" hangingPunct="1"/>
            <a:r>
              <a:rPr lang="fa-IR" sz="2400" dirty="0" smtClean="0">
                <a:solidFill>
                  <a:srgbClr val="FFFF00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خدایا</a:t>
            </a:r>
            <a:endParaRPr lang="en-US" sz="2400" dirty="0" smtClean="0">
              <a:solidFill>
                <a:srgbClr val="FFFF00"/>
              </a:solidFill>
              <a:latin typeface="tahoma" panose="020B0604030504040204" pitchFamily="34" charset="0"/>
              <a:cs typeface="B Nazanin" panose="00000400000000000000" pitchFamily="2" charset="-78"/>
            </a:endParaRPr>
          </a:p>
          <a:p>
            <a:pPr algn="justLow" rtl="1" eaLnBrk="1" hangingPunct="1"/>
            <a:r>
              <a:rPr lang="fa-IR" sz="2000" dirty="0" smtClean="0">
                <a:latin typeface="tahoma" panose="020B0604030504040204" pitchFamily="34" charset="0"/>
                <a:cs typeface="B Nazanin" panose="00000400000000000000" pitchFamily="2" charset="-78"/>
              </a:rPr>
              <a:t>تو </a:t>
            </a:r>
            <a:r>
              <a:rPr lang="fa-IR" sz="2000" dirty="0">
                <a:latin typeface="tahoma" panose="020B0604030504040204" pitchFamily="34" charset="0"/>
                <a:cs typeface="B Nazanin" panose="00000400000000000000" pitchFamily="2" charset="-78"/>
              </a:rPr>
              <a:t>را سپاس که مرا آفریدی و قدرت تفکرم بخشیدی، تو را سپاس که مرا علم آموختی و خانه درونم را به نور آموختن روشن فرمودی. در این آغاز روشن، ای خدای مهربان من، با تکیه بر تو، با امید به یاری تو و در راه رضای تو، پا در مسیر آموختن می نهم و با یاد و نام تو آغاز می کنم تا در لحظه لحظه آموختنم، همراهم باشی و یاری ام کنی. خدایا، مرا از علمی مفید و صحیح بهره مند کن </a:t>
            </a:r>
            <a:r>
              <a:rPr lang="fa-IR" sz="2000" dirty="0" smtClean="0">
                <a:latin typeface="tahoma" panose="020B0604030504040204" pitchFamily="34" charset="0"/>
                <a:cs typeface="B Nazanin" panose="00000400000000000000" pitchFamily="2" charset="-78"/>
              </a:rPr>
              <a:t>تا</a:t>
            </a:r>
            <a:r>
              <a:rPr lang="en-US" sz="2000" dirty="0" smtClean="0">
                <a:latin typeface="tahoma" panose="020B0604030504040204" pitchFamily="34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latin typeface="tahoma" panose="020B0604030504040204" pitchFamily="34" charset="0"/>
                <a:cs typeface="B Nazanin" panose="00000400000000000000" pitchFamily="2" charset="-78"/>
              </a:rPr>
              <a:t>با آن، </a:t>
            </a:r>
            <a:r>
              <a:rPr lang="fa-IR" sz="2000" dirty="0">
                <a:latin typeface="tahoma" panose="020B0604030504040204" pitchFamily="34" charset="0"/>
                <a:cs typeface="B Nazanin" panose="00000400000000000000" pitchFamily="2" charset="-78"/>
              </a:rPr>
              <a:t>در راه خشنودی تو و کمک به خلق تو بکوشم. مرا از اوهام و تاریکی های جهالت و غفلت رها ساز تا با دیده </a:t>
            </a:r>
            <a:r>
              <a:rPr lang="fa-IR" sz="2000" dirty="0" smtClean="0">
                <a:latin typeface="tahoma" panose="020B0604030504040204" pitchFamily="34" charset="0"/>
                <a:cs typeface="B Nazanin" panose="00000400000000000000" pitchFamily="2" charset="-78"/>
              </a:rPr>
              <a:t>ایی بینا، </a:t>
            </a:r>
            <a:r>
              <a:rPr lang="fa-IR" sz="2000" dirty="0">
                <a:latin typeface="tahoma" panose="020B0604030504040204" pitchFamily="34" charset="0"/>
                <a:cs typeface="B Nazanin" panose="00000400000000000000" pitchFamily="2" charset="-78"/>
              </a:rPr>
              <a:t>سوی تو آیم. خدایا، گام هایم را در راه آموختن علم استوار و محکم </a:t>
            </a:r>
            <a:r>
              <a:rPr lang="fa-IR" sz="2000" dirty="0" smtClean="0">
                <a:latin typeface="tahoma" panose="020B0604030504040204" pitchFamily="34" charset="0"/>
                <a:cs typeface="B Nazanin" panose="00000400000000000000" pitchFamily="2" charset="-78"/>
              </a:rPr>
              <a:t>دار.</a:t>
            </a:r>
          </a:p>
          <a:p>
            <a:pPr algn="justLow" rtl="1" eaLnBrk="1" hangingPunct="1"/>
            <a:r>
              <a:rPr lang="fa-IR" sz="2000" dirty="0" smtClean="0">
                <a:solidFill>
                  <a:srgbClr val="FFFF00"/>
                </a:solidFill>
                <a:latin typeface="tahoma" panose="020B0604030504040204" pitchFamily="34" charset="0"/>
                <a:cs typeface="B Nazanin" pitchFamily="2" charset="-78"/>
              </a:rPr>
              <a:t>ای مهربانترین مهربانان</a:t>
            </a:r>
            <a:endParaRPr lang="fa-IR" sz="2000" dirty="0">
              <a:solidFill>
                <a:srgbClr val="FFFF00"/>
              </a:solidFill>
              <a:latin typeface="Baskerville Old Face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2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an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"/>
          <a:stretch>
            <a:fillRect/>
          </a:stretch>
        </p:blipFill>
        <p:spPr>
          <a:xfrm>
            <a:off x="152400" y="381000"/>
            <a:ext cx="4343400" cy="2787015"/>
          </a:xfrm>
          <a:prstGeom prst="rect">
            <a:avLst/>
          </a:prstGeom>
          <a:noFill/>
        </p:spPr>
      </p:pic>
      <p:pic>
        <p:nvPicPr>
          <p:cNvPr id="3" name="Picture 3" descr="Scan0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>
            <a:fillRect/>
          </a:stretch>
        </p:blipFill>
        <p:spPr>
          <a:xfrm>
            <a:off x="4472492" y="120014"/>
            <a:ext cx="4671508" cy="3308985"/>
          </a:xfrm>
          <a:prstGeom prst="rect">
            <a:avLst/>
          </a:prstGeom>
          <a:noFill/>
        </p:spPr>
      </p:pic>
      <p:pic>
        <p:nvPicPr>
          <p:cNvPr id="4" name="Picture 6" descr="C:\Users\Abbas\Desktop\42b01565-bbdf-48b4-bc68-9b0da94bcbf1imag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92" y="3104963"/>
            <a:ext cx="4343400" cy="37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 bwMode="auto">
          <a:xfrm>
            <a:off x="1828800" y="1295400"/>
            <a:ext cx="3048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6368421" y="1545907"/>
            <a:ext cx="3048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4167692" y="4572000"/>
            <a:ext cx="3048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2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bas\Desktop\fa60009e5dd756c9ab7fbc2f7d0d2d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7" r="1507"/>
          <a:stretch/>
        </p:blipFill>
        <p:spPr bwMode="auto">
          <a:xfrm>
            <a:off x="533400" y="76200"/>
            <a:ext cx="7924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8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8846" r="33506" b="4615"/>
          <a:stretch/>
        </p:blipFill>
        <p:spPr bwMode="auto">
          <a:xfrm>
            <a:off x="1143000" y="304800"/>
            <a:ext cx="5838093" cy="63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bas\Desktop\60521-0550x0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"/>
          <a:stretch/>
        </p:blipFill>
        <p:spPr bwMode="auto">
          <a:xfrm>
            <a:off x="152400" y="797257"/>
            <a:ext cx="65532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3404" y="211540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Raphe nuclei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8846" r="33506" b="4615"/>
          <a:stretch/>
        </p:blipFill>
        <p:spPr bwMode="auto">
          <a:xfrm>
            <a:off x="5560325" y="473150"/>
            <a:ext cx="364438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267200" y="2895600"/>
            <a:ext cx="3200400" cy="5112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5216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bas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"/>
          <a:stretch/>
        </p:blipFill>
        <p:spPr bwMode="auto">
          <a:xfrm>
            <a:off x="990600" y="838200"/>
            <a:ext cx="701467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3404" y="211540"/>
            <a:ext cx="384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Raphe nuclei projection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bas\Desktop\1895_75_201-visceral-afferents-hear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4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 bwMode="auto">
          <a:xfrm>
            <a:off x="6781800" y="5995916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2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8846" r="33506" b="4615"/>
          <a:stretch/>
        </p:blipFill>
        <p:spPr bwMode="auto">
          <a:xfrm>
            <a:off x="3810000" y="0"/>
            <a:ext cx="53969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660" y="398144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Central group of RF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FF">
                <a:gamma/>
                <a:shade val="69804"/>
                <a:invGamma/>
              </a:srgbClr>
            </a:gs>
            <a:gs pos="100000">
              <a:srgbClr val="0066FF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rgbClr val="FFCC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돋움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FF">
                <a:gamma/>
                <a:shade val="69804"/>
                <a:invGamma/>
              </a:srgbClr>
            </a:gs>
            <a:gs pos="100000">
              <a:srgbClr val="0066FF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rgbClr val="FFCC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돋움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FF">
                <a:gamma/>
                <a:shade val="69804"/>
                <a:invGamma/>
              </a:srgbClr>
            </a:gs>
            <a:gs pos="100000">
              <a:srgbClr val="0066FF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rgbClr val="FFCC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돋움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66FF">
                <a:gamma/>
                <a:shade val="69804"/>
                <a:invGamma/>
              </a:srgbClr>
            </a:gs>
            <a:gs pos="100000">
              <a:srgbClr val="0066FF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chemeClr val="tx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200" b="1" i="0" u="none" strike="noStrike" cap="none" normalizeH="0" baseline="0" smtClean="0">
            <a:ln>
              <a:noFill/>
            </a:ln>
            <a:solidFill>
              <a:srgbClr val="FFCC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돋움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210</Words>
  <Application>Microsoft Office PowerPoint</Application>
  <PresentationFormat>On-screen Show (4:3)</PresentationFormat>
  <Paragraphs>24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돋움</vt:lpstr>
      <vt:lpstr>돋움</vt:lpstr>
      <vt:lpstr>굴림</vt:lpstr>
      <vt:lpstr>Arial</vt:lpstr>
      <vt:lpstr>B Nazanin</vt:lpstr>
      <vt:lpstr>Baskerville Old Face</vt:lpstr>
      <vt:lpstr>Calibri</vt:lpstr>
      <vt:lpstr>tahoma</vt:lpstr>
      <vt:lpstr>Times New Roman</vt:lpstr>
      <vt:lpstr>Default Design</vt:lpstr>
      <vt:lpstr>26_Default Design</vt:lpstr>
      <vt:lpstr>기본 디자인</vt:lpstr>
      <vt:lpstr>1_기본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Paramedian pontine reticular formation (PPRF)</vt:lpstr>
      <vt:lpstr>PowerPoint Presentation</vt:lpstr>
      <vt:lpstr>PowerPoint Presentation</vt:lpstr>
      <vt:lpstr>Central pathways for control of heart rate and blood pressure</vt:lpstr>
      <vt:lpstr>Respiratory Center</vt:lpstr>
      <vt:lpstr>PowerPoint Presentation</vt:lpstr>
      <vt:lpstr>Reticulospinal tract</vt:lpstr>
      <vt:lpstr>PowerPoint Presentation</vt:lpstr>
      <vt:lpstr>PowerPoint Presentation</vt:lpstr>
      <vt:lpstr>PowerPoint Presentation</vt:lpstr>
      <vt:lpstr>Medial longitudinal fasiculus (MLF)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</dc:creator>
  <cp:lastModifiedBy>abbas</cp:lastModifiedBy>
  <cp:revision>44</cp:revision>
  <dcterms:created xsi:type="dcterms:W3CDTF">2015-02-02T01:53:58Z</dcterms:created>
  <dcterms:modified xsi:type="dcterms:W3CDTF">2020-10-05T19:56:38Z</dcterms:modified>
</cp:coreProperties>
</file>