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3"/>
  </p:notesMasterIdLst>
  <p:sldIdLst>
    <p:sldId id="259" r:id="rId2"/>
    <p:sldId id="285" r:id="rId3"/>
    <p:sldId id="340" r:id="rId4"/>
    <p:sldId id="342" r:id="rId5"/>
    <p:sldId id="335" r:id="rId6"/>
    <p:sldId id="300" r:id="rId7"/>
    <p:sldId id="307" r:id="rId8"/>
    <p:sldId id="334" r:id="rId9"/>
    <p:sldId id="333" r:id="rId10"/>
    <p:sldId id="332" r:id="rId11"/>
    <p:sldId id="341" r:id="rId12"/>
    <p:sldId id="338" r:id="rId13"/>
    <p:sldId id="289" r:id="rId14"/>
    <p:sldId id="337" r:id="rId15"/>
    <p:sldId id="339" r:id="rId16"/>
    <p:sldId id="331" r:id="rId17"/>
    <p:sldId id="330" r:id="rId18"/>
    <p:sldId id="329" r:id="rId19"/>
    <p:sldId id="328" r:id="rId20"/>
    <p:sldId id="327" r:id="rId21"/>
    <p:sldId id="326" r:id="rId22"/>
    <p:sldId id="309" r:id="rId23"/>
    <p:sldId id="343" r:id="rId24"/>
    <p:sldId id="316" r:id="rId25"/>
    <p:sldId id="317" r:id="rId26"/>
    <p:sldId id="319" r:id="rId27"/>
    <p:sldId id="318" r:id="rId28"/>
    <p:sldId id="310" r:id="rId29"/>
    <p:sldId id="311" r:id="rId30"/>
    <p:sldId id="287" r:id="rId31"/>
    <p:sldId id="283" r:id="rId32"/>
  </p:sldIdLst>
  <p:sldSz cx="9144000" cy="5143500" type="screen16x9"/>
  <p:notesSz cx="6858000" cy="9144000"/>
  <p:embeddedFontLst>
    <p:embeddedFont>
      <p:font typeface="Lato" panose="020F0502020204030203" pitchFamily="34" charset="0"/>
      <p:regular r:id="rId34"/>
      <p:bold r:id="rId35"/>
      <p:italic r:id="rId36"/>
      <p:boldItalic r:id="rId37"/>
    </p:embeddedFont>
    <p:embeddedFont>
      <p:font typeface="Raleway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accent1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574068-EC5C-4A46-94CD-BB76D24A0AD0}">
  <a:tblStyle styleId="{AB574068-EC5C-4A46-94CD-BB76D24A0A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3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4527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88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613746237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613746237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8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047704" y="39928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6096271" y="39928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1" y="39928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▷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0"/>
          <p:cNvSpPr/>
          <p:nvPr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0"/>
          <p:cNvSpPr/>
          <p:nvPr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358388"/>
            <a:ext cx="6462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4696933"/>
            <a:ext cx="5487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00" b="1" dirty="0">
              <a:solidFill>
                <a:schemeClr val="accent2"/>
              </a:solidFill>
            </a:endParaRPr>
          </a:p>
          <a:p>
            <a:pPr lvl="0"/>
            <a:r>
              <a:rPr lang="en-US" sz="4400" b="1" dirty="0"/>
              <a:t>T cells and cell mediated immune responses</a:t>
            </a:r>
            <a:endParaRPr sz="4400" b="1"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1327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Farshid Yeganeh, PhD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dirty="0"/>
              <a:t>Immunology Dept.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Shahid Beheshti University of Medical Sciences</a:t>
            </a:r>
            <a:endParaRPr sz="1600" dirty="0"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-125" y="4830281"/>
            <a:ext cx="9144000" cy="3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0"/>
            <a:ext cx="1108941" cy="1040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42532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Other Costimulatory Pathways: </a:t>
            </a:r>
            <a:r>
              <a:rPr lang="en-US" sz="1600" b="1" dirty="0">
                <a:solidFill>
                  <a:srgbClr val="0070C0"/>
                </a:solidFill>
              </a:rPr>
              <a:t>Role of CD40 in T cell activation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12D242-2EE5-0048-A4BF-BA57BB397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12" y="1333663"/>
            <a:ext cx="7173433" cy="27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2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66" y="-139168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Activation of T Cells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3165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7BCC53-E099-4D61-991A-7E7D7A0E5399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305" y="621746"/>
            <a:ext cx="5133643" cy="423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8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823" y="-335253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TCR signal pathways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AB6C22-DE3D-BEA7-2611-5B124DF10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77" y="171517"/>
            <a:ext cx="3419430" cy="4838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C78A93-39D5-3540-CE60-BFFC18242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56" y="562806"/>
            <a:ext cx="3865199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27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951" y="-288499"/>
            <a:ext cx="7167157" cy="857400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TCR signal pathways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717" y="718476"/>
            <a:ext cx="8177647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</a:pP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3165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A51BF5-C553-4237-8D9A-EBD74EEC10F4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58C240-6925-FEA4-DA38-A1EC5D595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73" y="568902"/>
            <a:ext cx="3866178" cy="4395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3BED16-9699-B7A4-9F59-03D3E3DBE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895" y="1291577"/>
            <a:ext cx="4132198" cy="334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01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78070"/>
            <a:ext cx="7304809" cy="857400"/>
          </a:xfrm>
        </p:spPr>
        <p:txBody>
          <a:bodyPr/>
          <a:lstStyle/>
          <a:p>
            <a:r>
              <a:rPr lang="en-US" sz="1600" b="1" dirty="0">
                <a:solidFill>
                  <a:srgbClr val="0070C0"/>
                </a:solidFill>
              </a:rPr>
              <a:t>Antigen-induced activation of naive T cells initiates changes in morphology, metabolic activity, and progression into the cell cycle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AEEB0-997E-6E7E-7511-92384AF3A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72" y="1013540"/>
            <a:ext cx="4359018" cy="3853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5E93B4-82BE-B733-49F7-D8CE0E2A8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591" y="1482940"/>
            <a:ext cx="4600872" cy="28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2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BE971F-4369-899F-F855-9C060BB3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416" y="835828"/>
            <a:ext cx="4877905" cy="3903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78070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Metabolic Changes During T Cell Activation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D1450A-EFEA-3B84-AD60-EE331DBC35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54"/>
          <a:stretch/>
        </p:blipFill>
        <p:spPr>
          <a:xfrm>
            <a:off x="48237" y="1216505"/>
            <a:ext cx="3735225" cy="296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5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02" y="-194577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Changes in surface molecules after T cell activation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369EA4-8791-46B8-0BF8-12A55316F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921" y="729777"/>
            <a:ext cx="4560883" cy="42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57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-138883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Cytokines in T Cell Activation and clonal expansion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C33428-C7E8-12AF-ECC6-96EC4A20B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56"/>
          <a:stretch/>
        </p:blipFill>
        <p:spPr>
          <a:xfrm>
            <a:off x="147068" y="792458"/>
            <a:ext cx="4552524" cy="2432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503F4B-127A-A1E9-60A9-A8C7B5499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110" y="2067319"/>
            <a:ext cx="4251165" cy="294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44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-160036"/>
            <a:ext cx="7304809" cy="857400"/>
          </a:xfrm>
        </p:spPr>
        <p:txBody>
          <a:bodyPr/>
          <a:lstStyle/>
          <a:p>
            <a:r>
              <a:rPr lang="en-US" sz="1800" b="1" dirty="0">
                <a:solidFill>
                  <a:srgbClr val="0070C0"/>
                </a:solidFill>
              </a:rPr>
              <a:t>Overview of CD4+ T cell–mediated immune responses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1CDBD8-8CD3-2671-3BDA-962F62BF4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16" y="857400"/>
            <a:ext cx="5548555" cy="39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2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5A7F30D-3040-99A9-6161-1C5E8180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444" y="885929"/>
            <a:ext cx="4165128" cy="3980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17" y="-217544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Functions of Th1 Cells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05F3CE-C15C-A899-6801-9113A57BD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79" y="639856"/>
            <a:ext cx="2464934" cy="4397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5A901E-3A9D-0FAC-795B-B0C73430B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119" y="1521368"/>
            <a:ext cx="1872131" cy="27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88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Learning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By the end of this session, students will be able to:</a:t>
            </a:r>
          </a:p>
          <a:p>
            <a:pPr lvl="1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Differentiate between T cell types (CD4+ and CD8+).  </a:t>
            </a:r>
          </a:p>
          <a:p>
            <a:pPr lvl="1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Describe the process of T cell activation and differentiation.  </a:t>
            </a:r>
          </a:p>
          <a:p>
            <a:pPr lvl="1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Explain the role of T cells in cellular immunity.  </a:t>
            </a:r>
          </a:p>
          <a:p>
            <a:pPr lvl="1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Identify the pharmacological interventions targeting T cell responses.  </a:t>
            </a:r>
          </a:p>
          <a:p>
            <a:pPr lvl="1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Relate the role of T cells in autoimmune diseases, infections, and cancer.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85061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D938F8-659B-4C05-8CD8-5854C69FC84F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65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371" y="-294594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Functions of Th2 Cells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0680C-FBC0-5F1D-FB15-47CEA34C3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71" y="544181"/>
            <a:ext cx="2238476" cy="4476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ACEFE2-E011-4ED8-2257-E77129967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548" y="319591"/>
            <a:ext cx="4166170" cy="441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40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460" y="-248120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Functions of Th17 Cells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BDEA6-B59A-B57D-E637-6628D6870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3" y="636513"/>
            <a:ext cx="2357225" cy="43414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1A0098-6E0F-EBD4-9596-ED3017A90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999" y="404260"/>
            <a:ext cx="3111475" cy="45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37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065" y="199884"/>
            <a:ext cx="2395870" cy="4992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T Cell Subsets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748" y="1200150"/>
            <a:ext cx="8026615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3165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7BCC53-E099-4D61-991A-7E7D7A0E5399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57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853" y="-195551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CD4+ T cell subtypes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</p:spPr>
        <p:txBody>
          <a:bodyPr/>
          <a:lstStyle/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0"/>
            <a:ext cx="1108941" cy="1040548"/>
          </a:xfrm>
          <a:prstGeom prst="rect">
            <a:avLst/>
          </a:prstGeom>
        </p:spPr>
      </p:pic>
      <p:pic>
        <p:nvPicPr>
          <p:cNvPr id="1026" name="Picture 2" descr="CD4+ T cell memory | Nature Immunolog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45" y="549710"/>
            <a:ext cx="5746459" cy="445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26733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40" y="-245073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Induction and effector phases of CD8+ T cell responses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B69C3-8B6B-82E5-41B5-3105BCE0F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53" y="818655"/>
            <a:ext cx="6160486" cy="41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9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78070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Role of helper T cells in the differentiation of CD8+ T lymphocytes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BCEF23-7AA8-2797-E327-F017A6883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087" y="1083080"/>
            <a:ext cx="6768754" cy="325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24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78070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Steps and Mechanisms in cytotoxic T lymphocyte–mediated lysis of target cells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F5AD2-8C24-FBF0-447C-8B6200195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3" y="976410"/>
            <a:ext cx="2287487" cy="3952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E87A84-D92D-FC11-2A65-06BB3C3E3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718" y="976410"/>
            <a:ext cx="4599955" cy="390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39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-241762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Inhibition of CD8+ T Cell Responses: T Cell Exhaustion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6CEF16-E91F-D6D3-8DF3-FED757416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509" y="615638"/>
            <a:ext cx="2465303" cy="4418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193A4D-A234-BB06-99E2-57B8F7A5024D}"/>
              </a:ext>
            </a:extLst>
          </p:cNvPr>
          <p:cNvSpPr txBox="1"/>
          <p:nvPr/>
        </p:nvSpPr>
        <p:spPr>
          <a:xfrm>
            <a:off x="5358812" y="2912583"/>
            <a:ext cx="3374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PD-1 (programmed cell death protein-1) </a:t>
            </a:r>
          </a:p>
          <a:p>
            <a:r>
              <a:rPr lang="en-US" sz="800" dirty="0">
                <a:solidFill>
                  <a:srgbClr val="FF0000"/>
                </a:solidFill>
              </a:rPr>
              <a:t>CTLA-4</a:t>
            </a:r>
          </a:p>
          <a:p>
            <a:r>
              <a:rPr lang="en-US" sz="800" dirty="0">
                <a:solidFill>
                  <a:srgbClr val="FF0000"/>
                </a:solidFill>
              </a:rPr>
              <a:t>TIM-3</a:t>
            </a:r>
          </a:p>
          <a:p>
            <a:r>
              <a:rPr lang="en-US" sz="800" dirty="0">
                <a:solidFill>
                  <a:srgbClr val="FF0000"/>
                </a:solidFill>
              </a:rPr>
              <a:t>LAG-3</a:t>
            </a:r>
          </a:p>
        </p:txBody>
      </p:sp>
    </p:spTree>
    <p:extLst>
      <p:ext uri="{BB962C8B-B14F-4D97-AF65-F5344CB8AC3E}">
        <p14:creationId xmlns:p14="http://schemas.microsoft.com/office/powerpoint/2010/main" val="707578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552" y="91574"/>
            <a:ext cx="7304809" cy="857400"/>
          </a:xfrm>
        </p:spPr>
        <p:txBody>
          <a:bodyPr/>
          <a:lstStyle/>
          <a:p>
            <a:r>
              <a:rPr lang="fr-FR" sz="2000" b="1" dirty="0">
                <a:solidFill>
                  <a:srgbClr val="0070C0"/>
                </a:solidFill>
              </a:rPr>
              <a:t>Naïve Versus Memory T </a:t>
            </a:r>
            <a:r>
              <a:rPr lang="fr-FR" sz="2000" b="1" dirty="0" err="1">
                <a:solidFill>
                  <a:srgbClr val="0070C0"/>
                </a:solidFill>
              </a:rPr>
              <a:t>Cells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748" y="1200150"/>
            <a:ext cx="8026615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3165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7BCC53-E099-4D61-991A-7E7D7A0E5399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BA26B5-6576-4D83-B590-0B253B210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18" y="986844"/>
            <a:ext cx="7728857" cy="39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37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695" y="-359545"/>
            <a:ext cx="7304809" cy="857400"/>
          </a:xfrm>
        </p:spPr>
        <p:txBody>
          <a:bodyPr/>
          <a:lstStyle/>
          <a:p>
            <a:r>
              <a:rPr lang="fr-FR" sz="2000" b="1" dirty="0">
                <a:solidFill>
                  <a:srgbClr val="0070C0"/>
                </a:solidFill>
              </a:rPr>
              <a:t>Non-</a:t>
            </a:r>
            <a:r>
              <a:rPr lang="fr-FR" sz="2000" b="1" dirty="0" err="1">
                <a:solidFill>
                  <a:srgbClr val="0070C0"/>
                </a:solidFill>
              </a:rPr>
              <a:t>conventional</a:t>
            </a:r>
            <a:r>
              <a:rPr lang="fr-FR" sz="2000" b="1" dirty="0">
                <a:solidFill>
                  <a:srgbClr val="0070C0"/>
                </a:solidFill>
              </a:rPr>
              <a:t> and </a:t>
            </a:r>
            <a:r>
              <a:rPr lang="fr-FR" sz="2000" b="1" dirty="0" err="1">
                <a:solidFill>
                  <a:srgbClr val="0070C0"/>
                </a:solidFill>
              </a:rPr>
              <a:t>Inate</a:t>
            </a:r>
            <a:r>
              <a:rPr lang="fr-FR" sz="2000" b="1" dirty="0">
                <a:solidFill>
                  <a:srgbClr val="0070C0"/>
                </a:solidFill>
              </a:rPr>
              <a:t> T </a:t>
            </a:r>
            <a:r>
              <a:rPr lang="fr-FR" sz="2000" b="1" dirty="0" err="1">
                <a:solidFill>
                  <a:srgbClr val="0070C0"/>
                </a:solidFill>
              </a:rPr>
              <a:t>Cells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3165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7BCC53-E099-4D61-991A-7E7D7A0E5399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C1395F-5B04-C35D-99AD-C4B1EDC7E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226" y="1153438"/>
            <a:ext cx="4963256" cy="3912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37F226-54BD-2859-3E6D-10D93EF6E192}"/>
              </a:ext>
            </a:extLst>
          </p:cNvPr>
          <p:cNvSpPr txBox="1"/>
          <p:nvPr/>
        </p:nvSpPr>
        <p:spPr>
          <a:xfrm>
            <a:off x="6345810" y="1065287"/>
            <a:ext cx="244377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Representing &gt; 45% of liver lymphocytes and 2–5% of the T cells in human blood. </a:t>
            </a:r>
          </a:p>
          <a:p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MAIT cells recognize a limited array of microbial- derived vitamin B metabolites presented by MR1, which is β 2M- associated.</a:t>
            </a:r>
          </a:p>
          <a:p>
            <a:endParaRPr lang="en-US" sz="11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5645F8-7949-12BD-5771-894A3EBDC5C1}"/>
              </a:ext>
            </a:extLst>
          </p:cNvPr>
          <p:cNvSpPr txBox="1"/>
          <p:nvPr/>
        </p:nvSpPr>
        <p:spPr>
          <a:xfrm>
            <a:off x="6342482" y="2986936"/>
            <a:ext cx="22704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Representing 0.5–16% of T cells in different tissues.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F63C4-776F-D54D-7295-8714DFEB9B28}"/>
              </a:ext>
            </a:extLst>
          </p:cNvPr>
          <p:cNvSpPr txBox="1"/>
          <p:nvPr/>
        </p:nvSpPr>
        <p:spPr>
          <a:xfrm>
            <a:off x="6342481" y="3470883"/>
            <a:ext cx="24470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Human γ δ T cells are dominated by a population of </a:t>
            </a:r>
            <a:r>
              <a:rPr lang="en-US" sz="1100" dirty="0" err="1">
                <a:solidFill>
                  <a:schemeClr val="tx1">
                    <a:lumMod val="75000"/>
                  </a:schemeClr>
                </a:solidFill>
              </a:rPr>
              <a:t>Vγ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 9–</a:t>
            </a:r>
            <a:r>
              <a:rPr lang="en-US" sz="1100" dirty="0" err="1">
                <a:solidFill>
                  <a:schemeClr val="tx1">
                    <a:lumMod val="75000"/>
                  </a:schemeClr>
                </a:solidFill>
              </a:rPr>
              <a:t>Vδ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 2+ T cells that potently respond to </a:t>
            </a: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butyrophilin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  and </a:t>
            </a: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phosphorylated </a:t>
            </a:r>
            <a:r>
              <a:rPr lang="en-US" sz="1100" dirty="0" err="1">
                <a:solidFill>
                  <a:schemeClr val="accent3">
                    <a:lumMod val="75000"/>
                  </a:schemeClr>
                </a:solidFill>
              </a:rPr>
              <a:t>prenyl</a:t>
            </a: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Ag </a:t>
            </a: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expressed</a:t>
            </a:r>
            <a:r>
              <a:rPr lang="en-US" sz="11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by a diverse array of bacteria.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EE446D-83A4-AAC4-0D7A-4ACF4C20A8DF}"/>
              </a:ext>
            </a:extLst>
          </p:cNvPr>
          <p:cNvSpPr txBox="1"/>
          <p:nvPr/>
        </p:nvSpPr>
        <p:spPr>
          <a:xfrm>
            <a:off x="527695" y="541209"/>
            <a:ext cx="599360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</a:schemeClr>
                </a:solidFill>
              </a:rPr>
              <a:t>Most unconventional T cells co- express surface antigens associated with NK cells (for example, CD161 in humans and NK1.1 in mice) and mount potent cytokine responses very rapidly after activation.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06DE70-6825-D7E6-8799-66F5C3EE4BBD}"/>
              </a:ext>
            </a:extLst>
          </p:cNvPr>
          <p:cNvSpPr txBox="1"/>
          <p:nvPr/>
        </p:nvSpPr>
        <p:spPr>
          <a:xfrm>
            <a:off x="5256030" y="1601200"/>
            <a:ext cx="10368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</a:schemeClr>
                </a:solidFill>
              </a:rPr>
              <a:t>(MHC- related 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5A3D6E-F618-5BE1-B464-51654C6538D8}"/>
              </a:ext>
            </a:extLst>
          </p:cNvPr>
          <p:cNvSpPr txBox="1"/>
          <p:nvPr/>
        </p:nvSpPr>
        <p:spPr>
          <a:xfrm>
            <a:off x="4873255" y="3470883"/>
            <a:ext cx="1130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190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78070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Role of the thymus in T cell maturation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-Cell Development in Thymus 2 | BioRender Science Tem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21" y="827015"/>
            <a:ext cx="577515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64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78070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References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Firestein &amp; Kelley’s Textbook of Rheumatology. 11</a:t>
            </a:r>
            <a:r>
              <a:rPr lang="en-US" sz="1400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edition. 2021</a:t>
            </a:r>
          </a:p>
          <a:p>
            <a:pPr algn="l">
              <a:spcAft>
                <a:spcPts val="18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Cellular and Molecular Immunology. 10</a:t>
            </a:r>
            <a:r>
              <a:rPr lang="en-US" sz="1400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edition. 2022</a:t>
            </a:r>
          </a:p>
          <a:p>
            <a:pPr algn="l">
              <a:spcAft>
                <a:spcPts val="18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Thymic development of unconventional T cells: how NKT cells, MAIT cells and </a:t>
            </a:r>
            <a:r>
              <a:rPr lang="el-GR" sz="1400" dirty="0">
                <a:solidFill>
                  <a:schemeClr val="tx1">
                    <a:lumMod val="50000"/>
                  </a:schemeClr>
                </a:solidFill>
              </a:rPr>
              <a:t>γδ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T cells emerge. </a:t>
            </a:r>
            <a:r>
              <a:rPr lang="da-DK" sz="1400" dirty="0">
                <a:solidFill>
                  <a:schemeClr val="tx1">
                    <a:lumMod val="50000"/>
                  </a:schemeClr>
                </a:solidFill>
              </a:rPr>
              <a:t>Nat Rev Immunol. 2020 Dec;20(12):756-770. 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algn="l">
              <a:spcAft>
                <a:spcPts val="1800"/>
              </a:spcAft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NKT cell networks in the regulation of tumor immunity. Front Immunol. 2014 Oct 28;5:543.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161" y="3550235"/>
            <a:ext cx="1956149" cy="15151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3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50000">
              <a:schemeClr val="bg2">
                <a:lumMod val="40000"/>
                <a:lumOff val="60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2341" y="4328024"/>
            <a:ext cx="1919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fyeganeh@gmail.com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7856" y="4328023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09127200243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28127" y="4331451"/>
            <a:ext cx="2206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Immunology Dept. SBMU</a:t>
            </a:r>
          </a:p>
        </p:txBody>
      </p:sp>
      <p:sp>
        <p:nvSpPr>
          <p:cNvPr id="4" name="AutoShape 6" descr="Image result for icon for email"/>
          <p:cNvSpPr>
            <a:spLocks noChangeAspect="1" noChangeArrowheads="1"/>
          </p:cNvSpPr>
          <p:nvPr/>
        </p:nvSpPr>
        <p:spPr bwMode="auto">
          <a:xfrm>
            <a:off x="1662182" y="32200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79418" y="3688773"/>
            <a:ext cx="6151418" cy="6392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2423" r="32835" b="47396"/>
          <a:stretch/>
        </p:blipFill>
        <p:spPr>
          <a:xfrm>
            <a:off x="6336299" y="3736145"/>
            <a:ext cx="512859" cy="5486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45" b="49882"/>
          <a:stretch/>
        </p:blipFill>
        <p:spPr>
          <a:xfrm>
            <a:off x="1994366" y="3736145"/>
            <a:ext cx="539974" cy="544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13" y="3779798"/>
            <a:ext cx="457200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377243-C4E3-47FE-B765-01D334BB3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7335"/>
            <a:ext cx="9144000" cy="1276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FA24E1-5517-4EB3-BEC3-931D348E2BB0}"/>
              </a:ext>
            </a:extLst>
          </p:cNvPr>
          <p:cNvSpPr txBox="1"/>
          <p:nvPr/>
        </p:nvSpPr>
        <p:spPr>
          <a:xfrm>
            <a:off x="74427" y="518088"/>
            <a:ext cx="2182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Shahid Beheshti University of Medical Sciences</a:t>
            </a:r>
          </a:p>
          <a:p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Tehran, Iran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598CBE-8F45-4F05-88D7-DCB557B080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25351" r="27404" b="23437"/>
          <a:stretch/>
        </p:blipFill>
        <p:spPr>
          <a:xfrm>
            <a:off x="2186693" y="137030"/>
            <a:ext cx="695294" cy="749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82" y="311825"/>
            <a:ext cx="2261812" cy="231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78070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Stages of lymphocyte maturation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2B67F3-67D6-0A5F-5107-CC1B3EDA5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22" y="1161150"/>
            <a:ext cx="7371907" cy="37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89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48" y="-205889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Sequence of events in T cell responses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114A6-8CE2-53E2-0ECD-992EC81D6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964" y="783067"/>
            <a:ext cx="6594065" cy="391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52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7" y="91574"/>
            <a:ext cx="7304809" cy="857400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Structure of the T cell receptor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856" y="120015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31899"/>
            <a:ext cx="1108941" cy="1040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265AB3-4108-4066-883D-4AA1C087A570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4E978-5BF6-4E6D-8707-E8F155FCF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05" y="1401573"/>
            <a:ext cx="3571816" cy="3295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9E04A-883C-4954-A82F-78DACAE2E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17886"/>
            <a:ext cx="4562644" cy="380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97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366" y="-139168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Activation of T Cells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748" y="1200150"/>
            <a:ext cx="8026615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2 signals model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53165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7BCC53-E099-4D61-991A-7E7D7A0E5399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2FF760-D2B0-4D04-8E57-5D8C77124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033" y="93447"/>
            <a:ext cx="3299389" cy="495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62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167" y="-267180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Recognition of Antigen and costimulatory molecules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BCFC4-AC20-B1E0-2AED-F84290F1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6" y="1151692"/>
            <a:ext cx="4418581" cy="3545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D4F2BD-E485-207C-0F49-563CBFB76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14"/>
          <a:stretch/>
        </p:blipFill>
        <p:spPr>
          <a:xfrm>
            <a:off x="4857502" y="1013540"/>
            <a:ext cx="3763835" cy="386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1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813" y="-198377"/>
            <a:ext cx="7304809" cy="8574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The major members of the B7 and CD28 families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417" y="1013540"/>
            <a:ext cx="8333508" cy="372570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Aft>
                <a:spcPts val="1800"/>
              </a:spcAft>
              <a:buFont typeface="+mj-lt"/>
              <a:buAutoNum type="arabicPeriod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9" y="42532"/>
            <a:ext cx="1108941" cy="1040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0B9DD4-D003-4AC1-A48E-7E561F5DD1FB}"/>
              </a:ext>
            </a:extLst>
          </p:cNvPr>
          <p:cNvSpPr/>
          <p:nvPr/>
        </p:nvSpPr>
        <p:spPr>
          <a:xfrm>
            <a:off x="0" y="0"/>
            <a:ext cx="9144000" cy="934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71A8A-042B-770F-FBCF-192CFACD8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545" y="659023"/>
            <a:ext cx="3924834" cy="435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02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677480"/>
      </a:dk1>
      <a:lt1>
        <a:srgbClr val="FFFFFF"/>
      </a:lt1>
      <a:dk2>
        <a:srgbClr val="2185C5"/>
      </a:dk2>
      <a:lt2>
        <a:srgbClr val="FFFFFF"/>
      </a:lt2>
      <a:accent1>
        <a:srgbClr val="2185C5"/>
      </a:accent1>
      <a:accent2>
        <a:srgbClr val="7ECEFD"/>
      </a:accent2>
      <a:accent3>
        <a:srgbClr val="F20253"/>
      </a:accent3>
      <a:accent4>
        <a:srgbClr val="FF9715"/>
      </a:accent4>
      <a:accent5>
        <a:srgbClr val="1C3AA9"/>
      </a:accent5>
      <a:accent6>
        <a:srgbClr val="97ABBC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541</Words>
  <Application>Microsoft Office PowerPoint</Application>
  <PresentationFormat>On-screen Show (16:9)</PresentationFormat>
  <Paragraphs>92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Raleway</vt:lpstr>
      <vt:lpstr>Lato</vt:lpstr>
      <vt:lpstr>Calibri</vt:lpstr>
      <vt:lpstr>Antonio template</vt:lpstr>
      <vt:lpstr> T cells and cell mediated immune responses</vt:lpstr>
      <vt:lpstr>Learning Objectives</vt:lpstr>
      <vt:lpstr>Role of the thymus in T cell maturation</vt:lpstr>
      <vt:lpstr>Stages of lymphocyte maturation</vt:lpstr>
      <vt:lpstr>Sequence of events in T cell responses</vt:lpstr>
      <vt:lpstr>Structure of the T cell receptor</vt:lpstr>
      <vt:lpstr>Activation of T Cells</vt:lpstr>
      <vt:lpstr>Recognition of Antigen and costimulatory molecules</vt:lpstr>
      <vt:lpstr>The major members of the B7 and CD28 families</vt:lpstr>
      <vt:lpstr>Other Costimulatory Pathways: Role of CD40 in T cell activation</vt:lpstr>
      <vt:lpstr>Activation of T Cells</vt:lpstr>
      <vt:lpstr>TCR signal pathways</vt:lpstr>
      <vt:lpstr>TCR signal pathways</vt:lpstr>
      <vt:lpstr>Antigen-induced activation of naive T cells initiates changes in morphology, metabolic activity, and progression into the cell cycle</vt:lpstr>
      <vt:lpstr>Metabolic Changes During T Cell Activation</vt:lpstr>
      <vt:lpstr>Changes in surface molecules after T cell activation</vt:lpstr>
      <vt:lpstr>Cytokines in T Cell Activation and clonal expansion </vt:lpstr>
      <vt:lpstr>Overview of CD4+ T cell–mediated immune responses</vt:lpstr>
      <vt:lpstr>Functions of Th1 Cells</vt:lpstr>
      <vt:lpstr>Functions of Th2 Cells</vt:lpstr>
      <vt:lpstr>Functions of Th17 Cells</vt:lpstr>
      <vt:lpstr>T Cell Subsets</vt:lpstr>
      <vt:lpstr>CD4+ T cell subtypes</vt:lpstr>
      <vt:lpstr>Induction and effector phases of CD8+ T cell responses</vt:lpstr>
      <vt:lpstr>Role of helper T cells in the differentiation of CD8+ T lymphocytes</vt:lpstr>
      <vt:lpstr>Steps and Mechanisms in cytotoxic T lymphocyte–mediated lysis of target cells</vt:lpstr>
      <vt:lpstr>Inhibition of CD8+ T Cell Responses: T Cell Exhaustion</vt:lpstr>
      <vt:lpstr>Naïve Versus Memory T Cells</vt:lpstr>
      <vt:lpstr>Non-conventional and Inate T Cells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Presentation</dc:title>
  <dc:creator>Farshid</dc:creator>
  <cp:lastModifiedBy>Farshid Yeganeh</cp:lastModifiedBy>
  <cp:revision>108</cp:revision>
  <dcterms:modified xsi:type="dcterms:W3CDTF">2025-12-02T08:13:24Z</dcterms:modified>
</cp:coreProperties>
</file>