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9" r:id="rId2"/>
    <p:sldId id="285" r:id="rId3"/>
    <p:sldId id="362" r:id="rId4"/>
    <p:sldId id="357" r:id="rId5"/>
    <p:sldId id="364" r:id="rId6"/>
    <p:sldId id="367" r:id="rId7"/>
    <p:sldId id="348" r:id="rId8"/>
    <p:sldId id="288" r:id="rId9"/>
    <p:sldId id="370" r:id="rId10"/>
    <p:sldId id="371" r:id="rId11"/>
    <p:sldId id="353" r:id="rId12"/>
    <p:sldId id="341" r:id="rId13"/>
    <p:sldId id="352" r:id="rId14"/>
    <p:sldId id="345" r:id="rId15"/>
    <p:sldId id="355" r:id="rId16"/>
    <p:sldId id="351" r:id="rId17"/>
    <p:sldId id="346" r:id="rId18"/>
    <p:sldId id="335" r:id="rId19"/>
    <p:sldId id="365" r:id="rId20"/>
    <p:sldId id="342" r:id="rId21"/>
    <p:sldId id="366" r:id="rId22"/>
    <p:sldId id="369" r:id="rId23"/>
    <p:sldId id="292" r:id="rId24"/>
    <p:sldId id="287" r:id="rId25"/>
    <p:sldId id="283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574068-EC5C-4A46-94CD-BB76D24A0AD0}">
  <a:tblStyle styleId="{AB574068-EC5C-4A46-94CD-BB76D24A0A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52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8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13746237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613746237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 dirty="0">
              <a:solidFill>
                <a:schemeClr val="accent2"/>
              </a:solidFill>
            </a:endParaRPr>
          </a:p>
          <a:p>
            <a:pPr lvl="0"/>
            <a:r>
              <a:rPr lang="en-US" b="1" dirty="0"/>
              <a:t>Cells of the immune system</a:t>
            </a:r>
            <a:endParaRPr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1327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Farshid Yeganeh, PhD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/>
              <a:t>Immunology Dept.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Shahid Beheshti University of Medical Sciences</a:t>
            </a:r>
            <a:endParaRPr sz="16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0"/>
            <a:ext cx="1108941" cy="1040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CC9B-4202-BF5D-BBCC-41D74F76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EE1E-9D5F-E2A0-36F8-D34BA720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44" y="-183489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Monocytes &amp; Macrophages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4E6C9-3B01-DC2A-16D5-12D8FA7DF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6BAB8-E16D-4FD3-F274-4E7C850C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150B1A-0D85-1743-A5C1-C610D1D6E383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85B6B-F722-B280-1B79-62F3E2FD0AD5}"/>
              </a:ext>
            </a:extLst>
          </p:cNvPr>
          <p:cNvSpPr txBox="1"/>
          <p:nvPr/>
        </p:nvSpPr>
        <p:spPr>
          <a:xfrm>
            <a:off x="491244" y="673911"/>
            <a:ext cx="6932343" cy="457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Monocytes &amp; Macrophages: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Monocytes: circulate in blood → differentiate into tissue macrophages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Long-lived cells in tissues (e.g., Kupffer cells, microglia, alveolar macrophages)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Macrophage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Phagocytosis (microbes, dead cells)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Cytokine secretion (IL-1, TNF-</a:t>
            </a:r>
            <a:r>
              <a:rPr lang="el-GR" dirty="0"/>
              <a:t>α, </a:t>
            </a:r>
            <a:r>
              <a:rPr lang="en-US" dirty="0"/>
              <a:t>IL-12) → inflammation, immune activation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Antigen presentation → activate T cells (bridge to adaptive immunity)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Macrophage Polarization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M1 phenotype</a:t>
            </a:r>
            <a:r>
              <a:rPr lang="en-US" dirty="0"/>
              <a:t>: pro-inflammatory, microbicidal, tumoricidal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M2 phenotype</a:t>
            </a:r>
            <a:r>
              <a:rPr lang="en-US" dirty="0"/>
              <a:t>: anti-inflammatory, tissue repair, fibrosis</a:t>
            </a:r>
          </a:p>
          <a:p>
            <a:pPr>
              <a:lnSpc>
                <a:spcPct val="150000"/>
              </a:lnSpc>
            </a:pPr>
            <a:r>
              <a:rPr lang="en-US" dirty="0"/>
              <a:t>      Clinical relevance: chronic inflammation, tumor-associated macrophages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092" y="1200150"/>
            <a:ext cx="7718271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A5C1AC-A420-4136-978B-6C8EC71531F7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BB47-FA36-4EE8-A68C-8FF4D4296ED1}"/>
              </a:ext>
            </a:extLst>
          </p:cNvPr>
          <p:cNvSpPr txBox="1">
            <a:spLocks/>
          </p:cNvSpPr>
          <p:nvPr/>
        </p:nvSpPr>
        <p:spPr>
          <a:xfrm>
            <a:off x="730250" y="-286991"/>
            <a:ext cx="730480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Maturation of mononuclear phagocytes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25C54-2721-BF30-4C2E-1BF4B8004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1"/>
          <a:stretch/>
        </p:blipFill>
        <p:spPr>
          <a:xfrm>
            <a:off x="2042626" y="737574"/>
            <a:ext cx="5017393" cy="42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6" y="-139168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Functions of macrophages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CDB3DB-B2C0-45C4-847A-7E0FA7A18FE1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06" y="601590"/>
            <a:ext cx="6188219" cy="428415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-171019" y="4769099"/>
            <a:ext cx="340821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Cellular and Molecular Immunology, 10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95874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092" y="1200150"/>
            <a:ext cx="7718271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A5C1AC-A420-4136-978B-6C8EC71531F7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BB47-FA36-4EE8-A68C-8FF4D4296ED1}"/>
              </a:ext>
            </a:extLst>
          </p:cNvPr>
          <p:cNvSpPr txBox="1">
            <a:spLocks/>
          </p:cNvSpPr>
          <p:nvPr/>
        </p:nvSpPr>
        <p:spPr>
          <a:xfrm>
            <a:off x="730250" y="-115489"/>
            <a:ext cx="730480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Distinguishing Properties of Neutrophils and Macrophages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27125-21E3-344C-B044-8738F992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662" y="648913"/>
            <a:ext cx="6649344" cy="42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Antigen-Presenting Cells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9" y="1146878"/>
            <a:ext cx="7584081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092" y="1200150"/>
            <a:ext cx="7718271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A5C1AC-A420-4136-978B-6C8EC71531F7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BB47-FA36-4EE8-A68C-8FF4D4296ED1}"/>
              </a:ext>
            </a:extLst>
          </p:cNvPr>
          <p:cNvSpPr txBox="1">
            <a:spLocks/>
          </p:cNvSpPr>
          <p:nvPr/>
        </p:nvSpPr>
        <p:spPr>
          <a:xfrm>
            <a:off x="730250" y="-139168"/>
            <a:ext cx="730480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Dendritic cells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CDDDD-F73D-C795-303F-E1EB40F5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5" y="1105530"/>
            <a:ext cx="3116639" cy="3748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CF2F7-56CD-FBA0-BDF5-38A6E891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5" y="864796"/>
            <a:ext cx="5335514" cy="38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6225" y="4696933"/>
            <a:ext cx="4062846" cy="275359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Front.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Immunol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., 11 July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1419" y="0"/>
            <a:ext cx="6462600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Innate Lymphoid Cells (ILC)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31" y="857400"/>
            <a:ext cx="3656107" cy="34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Cells of adaptive immune system (Lymphocytes)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0" y="1202809"/>
            <a:ext cx="7319380" cy="34604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0717" y="4696932"/>
            <a:ext cx="340821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Cellular and Molecular Immunology, 10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94681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-283961"/>
            <a:ext cx="7304809" cy="857400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Lymphocytes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922" y="260767"/>
            <a:ext cx="5086350" cy="450532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406160" y="4766092"/>
            <a:ext cx="2628899" cy="540886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Basic Immunology 2019</a:t>
            </a:r>
          </a:p>
        </p:txBody>
      </p:sp>
    </p:spTree>
    <p:extLst>
      <p:ext uri="{BB962C8B-B14F-4D97-AF65-F5344CB8AC3E}">
        <p14:creationId xmlns:p14="http://schemas.microsoft.com/office/powerpoint/2010/main" val="66186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0" y="-216507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Immune cells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9" y="2609070"/>
            <a:ext cx="3509685" cy="2401363"/>
          </a:xfrm>
          <a:prstGeom prst="rect">
            <a:avLst/>
          </a:prstGeom>
        </p:spPr>
      </p:pic>
      <p:pic>
        <p:nvPicPr>
          <p:cNvPr id="1026" name="Picture 2" descr="Intro To F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7" y="516960"/>
            <a:ext cx="5711371" cy="20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A0FEC-2FC3-6D9C-61D2-A68CD02BD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35" y="2430352"/>
            <a:ext cx="2508100" cy="23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By the end of this lesson, medical students should be able to: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Identify and describe the main types of immune cells.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Explain the roles of each immune cell in innate and adaptive immune responses.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Relate immune cell dysfunctions to clinical diseases and disorders.</a:t>
            </a:r>
          </a:p>
          <a:p>
            <a:pPr marL="9017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Understand key laboratory findings used to diagnose immune cell-related diseases.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85061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D938F8-659B-4C05-8CD8-5854C69FC84F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6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Lymphocytes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48" y="1200150"/>
            <a:ext cx="8026615" cy="3725700"/>
          </a:xfrm>
        </p:spPr>
        <p:txBody>
          <a:bodyPr/>
          <a:lstStyle/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7BCC53-E099-4D61-991A-7E7D7A0E5399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423" y="113505"/>
            <a:ext cx="3938103" cy="481234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50717" y="4696932"/>
            <a:ext cx="340821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Cellular and Molecular Immunology, 10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77743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0" y="-216507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Immune cells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694577" y="4654085"/>
            <a:ext cx="5219996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Avery's Diseases of the Newborn (Tenth Edition) 2018, Pages 1187-1197.e4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638175"/>
            <a:ext cx="7715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Leukocytes disorders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512" t="18134" r="6995" b="2935"/>
          <a:stretch/>
        </p:blipFill>
        <p:spPr>
          <a:xfrm>
            <a:off x="70224" y="1192254"/>
            <a:ext cx="5574913" cy="2905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2030"/>
          <a:stretch/>
        </p:blipFill>
        <p:spPr>
          <a:xfrm>
            <a:off x="5645137" y="1596977"/>
            <a:ext cx="3384138" cy="21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7" b="19128"/>
          <a:stretch/>
        </p:blipFill>
        <p:spPr>
          <a:xfrm rot="5400000" flipV="1">
            <a:off x="-2042276" y="2095441"/>
            <a:ext cx="5040519" cy="9559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092" y="1200150"/>
            <a:ext cx="7718271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A5C1AC-A420-4136-978B-6C8EC71531F7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BB47-FA36-4EE8-A68C-8FF4D4296ED1}"/>
              </a:ext>
            </a:extLst>
          </p:cNvPr>
          <p:cNvSpPr txBox="1">
            <a:spLocks/>
          </p:cNvSpPr>
          <p:nvPr/>
        </p:nvSpPr>
        <p:spPr>
          <a:xfrm>
            <a:off x="730250" y="144739"/>
            <a:ext cx="730480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Take home message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79465" y="4288779"/>
            <a:ext cx="340821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Cellular and Molecular Immunology, 10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654" y="199884"/>
            <a:ext cx="34557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4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47" y="78070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References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42532"/>
            <a:ext cx="1108941" cy="1040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34" y="2956671"/>
            <a:ext cx="2542252" cy="1969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0B9DD4-D003-4AC1-A48E-7E561F5DD1F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341" y="4328024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fyeganeh@gmail.com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7856" y="43280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09127200243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8127" y="4331451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Immunology Dept. SBMU</a:t>
            </a:r>
          </a:p>
        </p:txBody>
      </p:sp>
      <p:sp>
        <p:nvSpPr>
          <p:cNvPr id="4" name="AutoShape 6" descr="Image result for icon for email"/>
          <p:cNvSpPr>
            <a:spLocks noChangeAspect="1" noChangeArrowheads="1"/>
          </p:cNvSpPr>
          <p:nvPr/>
        </p:nvSpPr>
        <p:spPr bwMode="auto">
          <a:xfrm>
            <a:off x="1662182" y="32200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79418" y="3688773"/>
            <a:ext cx="6151418" cy="639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2423" r="32835" b="47396"/>
          <a:stretch/>
        </p:blipFill>
        <p:spPr>
          <a:xfrm>
            <a:off x="6336299" y="3736145"/>
            <a:ext cx="512859" cy="5486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45" b="49882"/>
          <a:stretch/>
        </p:blipFill>
        <p:spPr>
          <a:xfrm>
            <a:off x="1994366" y="3736145"/>
            <a:ext cx="539974" cy="544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13" y="3779798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377243-C4E3-47FE-B765-01D334BB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7335"/>
            <a:ext cx="9144000" cy="127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FA24E1-5517-4EB3-BEC3-931D348E2BB0}"/>
              </a:ext>
            </a:extLst>
          </p:cNvPr>
          <p:cNvSpPr txBox="1"/>
          <p:nvPr/>
        </p:nvSpPr>
        <p:spPr>
          <a:xfrm>
            <a:off x="74427" y="518088"/>
            <a:ext cx="218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Shahid Beheshti University of Medical Sciences</a:t>
            </a:r>
          </a:p>
          <a:p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Tehran, Iran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98CBE-8F45-4F05-88D7-DCB557B080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l="25351" r="27404" b="23437"/>
          <a:stretch/>
        </p:blipFill>
        <p:spPr>
          <a:xfrm>
            <a:off x="2186693" y="137030"/>
            <a:ext cx="695294" cy="749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82" y="311825"/>
            <a:ext cx="2261812" cy="23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0" y="-216507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Immune cells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3755" y="4383433"/>
            <a:ext cx="2109353" cy="313500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BMC Bioinformatics,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4" y="719820"/>
            <a:ext cx="5657384" cy="330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05" y="1569721"/>
            <a:ext cx="3165370" cy="210819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346706" y="857400"/>
            <a:ext cx="340821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Cellular and Molecular Immunology, 10</a:t>
            </a:r>
            <a:r>
              <a:rPr lang="en-US" sz="105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814" y="3975116"/>
            <a:ext cx="44196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A5C1AC-A420-4136-978B-6C8EC71531F7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BB47-FA36-4EE8-A68C-8FF4D4296ED1}"/>
              </a:ext>
            </a:extLst>
          </p:cNvPr>
          <p:cNvSpPr txBox="1">
            <a:spLocks/>
          </p:cNvSpPr>
          <p:nvPr/>
        </p:nvSpPr>
        <p:spPr>
          <a:xfrm>
            <a:off x="730250" y="-139168"/>
            <a:ext cx="730480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Hematopoiesis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3" y="807798"/>
            <a:ext cx="5816795" cy="3676262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896646" y="4590496"/>
            <a:ext cx="513262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Acta Pharmaceutica Sinica B; Volume 11, Issue 4; April 2021, Pages 852-870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248" y="2125775"/>
            <a:ext cx="2192028" cy="11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0" y="-216507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Bone marrow disorders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00721" y="1384356"/>
            <a:ext cx="3408219" cy="313501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Pediatr Rev. 2016 Mar; 37(3): 101–113.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59" y="804475"/>
            <a:ext cx="5667200" cy="2046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55" y="319108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061" y="3215396"/>
            <a:ext cx="2631085" cy="17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6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3" y="0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What is your clinical diagnosis?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59" y="1042248"/>
            <a:ext cx="5691122" cy="34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7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7" y="91574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Granulocytes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4592782"/>
            <a:ext cx="1714499" cy="333068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Coby immunology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430C5E-F951-491F-9A20-99CE3BA19835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378"/>
          <a:stretch/>
        </p:blipFill>
        <p:spPr>
          <a:xfrm>
            <a:off x="550717" y="1195920"/>
            <a:ext cx="8112198" cy="26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69" y="0"/>
            <a:ext cx="7304809" cy="857400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Examples of proteins in granules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56" y="1200150"/>
            <a:ext cx="8333508" cy="3725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53165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EBB5-6DB2-49D7-B828-130F0EB847BB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36" y="996453"/>
            <a:ext cx="7739039" cy="359632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94856" y="4592782"/>
            <a:ext cx="1714499" cy="333068"/>
          </a:xfrm>
        </p:spPr>
        <p:txBody>
          <a:bodyPr/>
          <a:lstStyle/>
          <a:p>
            <a:pPr marL="101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Coby immunology 2018</a:t>
            </a:r>
          </a:p>
        </p:txBody>
      </p:sp>
    </p:spTree>
    <p:extLst>
      <p:ext uri="{BB962C8B-B14F-4D97-AF65-F5344CB8AC3E}">
        <p14:creationId xmlns:p14="http://schemas.microsoft.com/office/powerpoint/2010/main" val="63635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BB5B-A90A-C1A5-A08B-F28EDCDC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067D-B901-7712-67BA-535F94DE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85" y="-183489"/>
            <a:ext cx="7304809" cy="857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Neutrophils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817F4-2BF9-ACF3-99B3-EB58A81B73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7F4ED-0020-C40E-1280-557887BC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59" y="63798"/>
            <a:ext cx="1108941" cy="1040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773D54-8F85-0CF8-25C9-6616D8C27751}"/>
              </a:ext>
            </a:extLst>
          </p:cNvPr>
          <p:cNvSpPr/>
          <p:nvPr/>
        </p:nvSpPr>
        <p:spPr>
          <a:xfrm>
            <a:off x="0" y="0"/>
            <a:ext cx="9144000" cy="934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AAAF2-8DFC-78D7-CD7D-6A5BD2F13920}"/>
              </a:ext>
            </a:extLst>
          </p:cNvPr>
          <p:cNvSpPr txBox="1"/>
          <p:nvPr/>
        </p:nvSpPr>
        <p:spPr>
          <a:xfrm>
            <a:off x="260786" y="673911"/>
            <a:ext cx="4653186" cy="4204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Key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Most abundant WBC (~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50–70%)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Short lifespan (hours–days)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First responders to infection (especially bacteria/fungi)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50000"/>
              </a:lnSpc>
            </a:pPr>
            <a:endParaRPr lang="en-US" sz="1200" b="1" dirty="0"/>
          </a:p>
          <a:p>
            <a:pPr>
              <a:lnSpc>
                <a:spcPct val="150000"/>
              </a:lnSpc>
            </a:pPr>
            <a:r>
              <a:rPr lang="en-US" sz="1200" b="1" dirty="0"/>
              <a:t>Neutrophils: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Phagocytosis</a:t>
            </a:r>
            <a:r>
              <a:rPr lang="en-US" sz="1200" dirty="0"/>
              <a:t> of microbes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Granule release</a:t>
            </a:r>
            <a:r>
              <a:rPr lang="en-US" sz="1200" dirty="0"/>
              <a:t> → proteases, myeloperoxidase, ROS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Neutrophil Extracellular Traps (NETs)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n-US" sz="1200" dirty="0"/>
              <a:t>      Chromatin + granule proteins trap/kill microbes</a:t>
            </a:r>
          </a:p>
          <a:p>
            <a:pPr lvl="1">
              <a:lnSpc>
                <a:spcPct val="150000"/>
              </a:lnSpc>
            </a:pP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ED690-CD45-117A-FB7A-B7EB97496A71}"/>
              </a:ext>
            </a:extLst>
          </p:cNvPr>
          <p:cNvSpPr txBox="1"/>
          <p:nvPr/>
        </p:nvSpPr>
        <p:spPr>
          <a:xfrm>
            <a:off x="4713840" y="1848117"/>
            <a:ext cx="4563976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Eosinophils: </a:t>
            </a:r>
            <a:r>
              <a:rPr lang="en-US" dirty="0"/>
              <a:t>defense against parasites, allergy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Basophils: </a:t>
            </a:r>
            <a:r>
              <a:rPr lang="en-US" dirty="0"/>
              <a:t>rare, circulate, allergy responses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Mast cells: </a:t>
            </a:r>
            <a:r>
              <a:rPr lang="en-US" dirty="0"/>
              <a:t>tissue-resident, central in immediate hypersensitivity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31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FFFFFF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458</Words>
  <Application>Microsoft Office PowerPoint</Application>
  <PresentationFormat>On-screen Show (16:9)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Raleway</vt:lpstr>
      <vt:lpstr>Lato</vt:lpstr>
      <vt:lpstr>Antonio template</vt:lpstr>
      <vt:lpstr> Cells of the immune system</vt:lpstr>
      <vt:lpstr>Learning Objectives</vt:lpstr>
      <vt:lpstr>Immune cells</vt:lpstr>
      <vt:lpstr>PowerPoint Presentation</vt:lpstr>
      <vt:lpstr>Bone marrow disorders </vt:lpstr>
      <vt:lpstr>What is your clinical diagnosis?</vt:lpstr>
      <vt:lpstr>Granulocytes</vt:lpstr>
      <vt:lpstr>Examples of proteins in granules</vt:lpstr>
      <vt:lpstr>Neutrophils</vt:lpstr>
      <vt:lpstr>Monocytes &amp; Macrophages</vt:lpstr>
      <vt:lpstr>PowerPoint Presentation</vt:lpstr>
      <vt:lpstr>Functions of macrophages</vt:lpstr>
      <vt:lpstr>PowerPoint Presentation</vt:lpstr>
      <vt:lpstr>Antigen-Presenting Cells</vt:lpstr>
      <vt:lpstr>PowerPoint Presentation</vt:lpstr>
      <vt:lpstr>Innate Lymphoid Cells (ILC)</vt:lpstr>
      <vt:lpstr>Cells of adaptive immune system (Lymphocytes)</vt:lpstr>
      <vt:lpstr>Lymphocytes</vt:lpstr>
      <vt:lpstr>Immune cells</vt:lpstr>
      <vt:lpstr>Lymphocytes</vt:lpstr>
      <vt:lpstr>Immune cells</vt:lpstr>
      <vt:lpstr>Leukocytes disorders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Presentation</dc:title>
  <dc:creator>Farshid</dc:creator>
  <cp:lastModifiedBy>Farshid Yeganeh</cp:lastModifiedBy>
  <cp:revision>104</cp:revision>
  <dcterms:modified xsi:type="dcterms:W3CDTF">2025-09-29T17:38:52Z</dcterms:modified>
</cp:coreProperties>
</file>