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9" r:id="rId2"/>
    <p:sldId id="285" r:id="rId3"/>
    <p:sldId id="284" r:id="rId4"/>
    <p:sldId id="304" r:id="rId5"/>
    <p:sldId id="288" r:id="rId6"/>
    <p:sldId id="300" r:id="rId7"/>
    <p:sldId id="291" r:id="rId8"/>
    <p:sldId id="297" r:id="rId9"/>
    <p:sldId id="299" r:id="rId10"/>
    <p:sldId id="289" r:id="rId11"/>
    <p:sldId id="290" r:id="rId12"/>
    <p:sldId id="307" r:id="rId13"/>
    <p:sldId id="308" r:id="rId14"/>
    <p:sldId id="293" r:id="rId15"/>
    <p:sldId id="286" r:id="rId16"/>
    <p:sldId id="287" r:id="rId17"/>
    <p:sldId id="303" r:id="rId18"/>
  </p:sldIdLst>
  <p:sldSz cx="9144000" cy="5143500" type="screen16x9"/>
  <p:notesSz cx="6858000" cy="9144000"/>
  <p:embeddedFontLs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574068-EC5C-4A46-94CD-BB76D24A0AD0}">
  <a:tblStyle styleId="{AB574068-EC5C-4A46-94CD-BB76D24A0A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452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8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613746237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613746237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96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040548"/>
            <a:ext cx="7772400" cy="1702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 dirty="0">
              <a:solidFill>
                <a:schemeClr val="accent2"/>
              </a:solidFill>
            </a:endParaRPr>
          </a:p>
          <a:p>
            <a:pPr lvl="0"/>
            <a:r>
              <a:rPr lang="en-US" sz="4400" b="1" dirty="0"/>
              <a:t>Antigens and Super antigens for MD students</a:t>
            </a:r>
            <a:endParaRPr sz="4400" b="1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Farshid Yeganeh, PhD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/>
              <a:t>Immunology Dept.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Shahid Beheshti University of Medical Sciences,</a:t>
            </a:r>
            <a:endParaRPr sz="16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84" y="-193652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Interactions basis of antigen-receptor binding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BFB49-02B2-4CF3-99FB-73140B3AC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76" y="772002"/>
            <a:ext cx="4428383" cy="4193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75E72-B104-1A18-3163-70F8622E06EB}"/>
              </a:ext>
            </a:extLst>
          </p:cNvPr>
          <p:cNvSpPr txBox="1"/>
          <p:nvPr/>
        </p:nvSpPr>
        <p:spPr>
          <a:xfrm>
            <a:off x="575884" y="7149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1- Structural Complementarity</a:t>
            </a:r>
          </a:p>
        </p:txBody>
      </p:sp>
    </p:spTree>
    <p:extLst>
      <p:ext uri="{BB962C8B-B14F-4D97-AF65-F5344CB8AC3E}">
        <p14:creationId xmlns:p14="http://schemas.microsoft.com/office/powerpoint/2010/main" val="11701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Basis of Antigen Binding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F511F-A66A-4EEF-97D5-B7553B439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434"/>
          <a:stretch/>
        </p:blipFill>
        <p:spPr>
          <a:xfrm>
            <a:off x="895746" y="1154852"/>
            <a:ext cx="3410693" cy="2029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C7A36-12C6-4958-90F8-3EFFF242C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68"/>
          <a:stretch/>
        </p:blipFill>
        <p:spPr>
          <a:xfrm>
            <a:off x="5220796" y="2759150"/>
            <a:ext cx="3392579" cy="20092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57CAE4-8B87-4051-8162-893EEFE6168B}"/>
              </a:ext>
            </a:extLst>
          </p:cNvPr>
          <p:cNvSpPr/>
          <p:nvPr/>
        </p:nvSpPr>
        <p:spPr>
          <a:xfrm>
            <a:off x="2111214" y="143715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Affinity</a:t>
            </a:r>
            <a:endParaRPr lang="en-US" sz="1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E9B36-1C74-4A70-9E93-16222F0EBE90}"/>
              </a:ext>
            </a:extLst>
          </p:cNvPr>
          <p:cNvSpPr/>
          <p:nvPr/>
        </p:nvSpPr>
        <p:spPr>
          <a:xfrm>
            <a:off x="6763143" y="296966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Avidity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780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Superantigens are extremely powerful activators of T‐cells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84" y="948973"/>
            <a:ext cx="5559377" cy="40614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FF0000"/>
                </a:solidFill>
              </a:rPr>
              <a:t>Superantigens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SAgs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) are microbial peptides that can activate the immune system and contribute to autoimmune disorders.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Instead of binding to the highly variable peptide groove of the T-cell receptor as classic antigens do, SAGs interact with the more </a:t>
            </a:r>
            <a:r>
              <a:rPr lang="en-US" sz="1400" dirty="0">
                <a:solidFill>
                  <a:srgbClr val="FF0000"/>
                </a:solidFill>
              </a:rPr>
              <a:t>conserved Vβ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region.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Another unique feature of SAGs is that they can activate T lymphocytes in the </a:t>
            </a:r>
            <a:r>
              <a:rPr lang="en-US" sz="1400" dirty="0">
                <a:solidFill>
                  <a:srgbClr val="FF0000"/>
                </a:solidFill>
              </a:rPr>
              <a:t>absence of costimulatory molecules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one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SAgs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can activate between 2% and 20% of circulating T lymphocytes, as opposed to 0.001% to 0.01% with conventional antigens.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The polyclonal activation of such a large number of T-cells leads to an uncontrolled release of pro-inflammatory cytokines, including tumor necrosis factor (TNF), interleukin-1 (IL-1), and interleukin-2 (IL-2), causing systemic immune dysregulation.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2B7B5-DA59-42B7-BD0B-697133468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428" y="1371805"/>
            <a:ext cx="2856847" cy="21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Superantigens are extremely powerful activators of T‐cells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227650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Superantigens are often produced by certain bacteria and viruses. Examples include:</a:t>
            </a:r>
          </a:p>
          <a:p>
            <a:pPr lvl="1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Staphylococcal Enterotoxins (SEs)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: Produced by 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Staphylococcus aureus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, responsible for food poisoning and toxic shock syndrome.</a:t>
            </a:r>
          </a:p>
          <a:p>
            <a:pPr lvl="1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Toxic Shock Syndrome Toxin-1 (TSST-1)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: Also produced by 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Staphylococcus aureus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, leading to toxic shock syndrome.</a:t>
            </a:r>
          </a:p>
          <a:p>
            <a:pPr lvl="1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Streptococcal Pyrogenic Exotoxins (SPEs)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: Produced by 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Streptococcus pyogenes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, contributing to conditions like streptococcal toxic shock syndrome (STSS) and scarlet fever.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80" y="-237038"/>
            <a:ext cx="7304809" cy="857400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SAgs</a:t>
            </a:r>
            <a:r>
              <a:rPr lang="en-US" sz="2000" b="1" dirty="0">
                <a:solidFill>
                  <a:srgbClr val="0070C0"/>
                </a:solidFill>
              </a:rPr>
              <a:t>, Clinical and Pharmacological Importance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881" y="598929"/>
            <a:ext cx="8471839" cy="43900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Clinical Importance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The exaggerated immune response induced by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SAgs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has severe clinical consequences, including systemic inflammation, shock, and multi-organ failure. </a:t>
            </a:r>
          </a:p>
          <a:p>
            <a:pPr lvl="1">
              <a:spcAft>
                <a:spcPts val="1200"/>
              </a:spcAft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Toxic Shock Syndrome (TSS)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is characterized by high fever, hypotension, rash, vomiting, diarrhea, and multi-organ failure. If untreated, it can be fatal.</a:t>
            </a:r>
          </a:p>
          <a:p>
            <a:pPr lvl="1">
              <a:spcAft>
                <a:spcPts val="1200"/>
              </a:spcAft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Food Poisoning: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Ingestion of SEs from contaminated food triggers rapid activation of T-cells, leading to nausea, vomiting, abdominal cramps, and diarrhea.</a:t>
            </a:r>
          </a:p>
          <a:p>
            <a:pPr lvl="1">
              <a:spcAft>
                <a:spcPts val="1200"/>
              </a:spcAft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Streptococcal Toxic Shock Syndrome (STSS):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Like TSS, STSS presents with high fever, hypotension, and shock, often leading to multi-organ failure.</a:t>
            </a:r>
          </a:p>
          <a:p>
            <a:pPr lvl="1">
              <a:spcAft>
                <a:spcPts val="1200"/>
              </a:spcAft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Autoimmune Diseases: Hypothesis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: There is some evidence that superantigen exposure may contribute to autoimmune disease development. Superantigen-induced T-cell activation can lead to the breakdown of self-tolerance, promoting autoimmunity. Diseases such as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rheumatoid arthritis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Kawasaki disease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, and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systemic lupus erythematosus (SLE)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have been associated with superantigens in some cases.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Pharmacological Importance</a:t>
            </a:r>
          </a:p>
          <a:p>
            <a:pPr lvl="1"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Antibiotics, Immunomodulatory Therapy (Intravenous Immunoglobulin (IVIG)), Corticosteroids, Cytokine Blockade, Toxoid Vaccines, Monoclonal Antibodies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648425" y="2110761"/>
            <a:ext cx="4599465" cy="130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Take home message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47" y="78070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References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Cellular and Molecular Immunology - 9th Edition – Elsevier</a:t>
            </a:r>
          </a:p>
          <a:p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Roitt's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Essential Immunology, 13th Edition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34" y="2956671"/>
            <a:ext cx="2542252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bg2">
                <a:lumMod val="60000"/>
                <a:lumOff val="4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341" y="4328024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fyeganeh@gmail.com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7856" y="43280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09127200243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8127" y="4331451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Immunology Dept. SBMU</a:t>
            </a:r>
          </a:p>
        </p:txBody>
      </p:sp>
      <p:sp>
        <p:nvSpPr>
          <p:cNvPr id="4" name="AutoShape 6" descr="Image result for icon for email"/>
          <p:cNvSpPr>
            <a:spLocks noChangeAspect="1" noChangeArrowheads="1"/>
          </p:cNvSpPr>
          <p:nvPr/>
        </p:nvSpPr>
        <p:spPr bwMode="auto">
          <a:xfrm>
            <a:off x="1662182" y="32200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79418" y="3688773"/>
            <a:ext cx="6151418" cy="639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2423" r="32835" b="47396"/>
          <a:stretch/>
        </p:blipFill>
        <p:spPr>
          <a:xfrm>
            <a:off x="6336299" y="3736145"/>
            <a:ext cx="512859" cy="5486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45" b="49882"/>
          <a:stretch/>
        </p:blipFill>
        <p:spPr>
          <a:xfrm>
            <a:off x="1994366" y="3736145"/>
            <a:ext cx="539974" cy="544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13" y="3779798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377243-C4E3-47FE-B765-01D334BB3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7335"/>
            <a:ext cx="9144000" cy="127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FA24E1-5517-4EB3-BEC3-931D348E2BB0}"/>
              </a:ext>
            </a:extLst>
          </p:cNvPr>
          <p:cNvSpPr txBox="1"/>
          <p:nvPr/>
        </p:nvSpPr>
        <p:spPr>
          <a:xfrm>
            <a:off x="74427" y="518088"/>
            <a:ext cx="218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Shahid Beheshti University of Medical Sciences</a:t>
            </a:r>
          </a:p>
          <a:p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Tehran, Iran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598CBE-8F45-4F05-88D7-DCB557B080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l="25351" r="27404" b="23437"/>
          <a:stretch/>
        </p:blipFill>
        <p:spPr>
          <a:xfrm>
            <a:off x="2186693" y="137030"/>
            <a:ext cx="695294" cy="749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82" y="311825"/>
            <a:ext cx="226181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5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At the end of my presentation, students should be able to …</a:t>
            </a:r>
          </a:p>
          <a:p>
            <a:pPr marL="9017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Define what antigens are and describe their role in the immune response.</a:t>
            </a:r>
          </a:p>
          <a:p>
            <a:pPr marL="9017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Differentiate between various types of antigens.</a:t>
            </a:r>
          </a:p>
          <a:p>
            <a:pPr marL="9017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Understand the concepts of epitopes and immunogenicity.</a:t>
            </a:r>
          </a:p>
          <a:p>
            <a:pPr marL="9017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Discuss the characteristics and implications of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superantigens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in pharmacology.</a:t>
            </a:r>
          </a:p>
          <a:p>
            <a:pPr marL="1016000" lvl="1" indent="-457200">
              <a:spcAft>
                <a:spcPts val="1200"/>
              </a:spcAft>
              <a:buFont typeface="+mj-lt"/>
              <a:buAutoNum type="arabicPeriod"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Features of Biologic Antigens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8083" cy="23645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Ladislas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Deutsch (1874–1939) coined the term antigen.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An </a:t>
            </a:r>
            <a:r>
              <a:rPr lang="en-US" sz="1400" dirty="0">
                <a:solidFill>
                  <a:srgbClr val="FF0000"/>
                </a:solidFill>
              </a:rPr>
              <a:t>antigen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is any substance that may be specifically bound by an B cell receptor (antibody molecule) or T cell receptor.</a:t>
            </a:r>
          </a:p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29" y="-279901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Types of Ag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F11B36-4419-5A02-731D-8577810C4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88716"/>
              </p:ext>
            </p:extLst>
          </p:nvPr>
        </p:nvGraphicFramePr>
        <p:xfrm>
          <a:off x="114725" y="655727"/>
          <a:ext cx="8636368" cy="445916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335457">
                  <a:extLst>
                    <a:ext uri="{9D8B030D-6E8A-4147-A177-3AD203B41FA5}">
                      <a16:colId xmlns:a16="http://schemas.microsoft.com/office/drawing/2014/main" val="136949014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633391591"/>
                    </a:ext>
                  </a:extLst>
                </a:gridCol>
                <a:gridCol w="3484469">
                  <a:extLst>
                    <a:ext uri="{9D8B030D-6E8A-4147-A177-3AD203B41FA5}">
                      <a16:colId xmlns:a16="http://schemas.microsoft.com/office/drawing/2014/main" val="1164559157"/>
                    </a:ext>
                  </a:extLst>
                </a:gridCol>
                <a:gridCol w="2159092">
                  <a:extLst>
                    <a:ext uri="{9D8B030D-6E8A-4147-A177-3AD203B41FA5}">
                      <a16:colId xmlns:a16="http://schemas.microsoft.com/office/drawing/2014/main" val="3900144836"/>
                    </a:ext>
                  </a:extLst>
                </a:gridCol>
              </a:tblGrid>
              <a:tr h="6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Category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Type of Antigen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Description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Examples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212339499"/>
                  </a:ext>
                </a:extLst>
              </a:tr>
              <a:tr h="39702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Based on Origin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Exogenous Antigens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Enter the body from external sources and are processed by antigen-presenting cells (APCs).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Bacteria, viruses, pollen, dust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1299715943"/>
                  </a:ext>
                </a:extLst>
              </a:tr>
              <a:tr h="39702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Endogenous Antigens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Produced within the body, often due to infection or cell metabolism, and presented via MHC class I molecules.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Viral proteins in infected cells, cancer cell proteins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1967880347"/>
                  </a:ext>
                </a:extLst>
              </a:tr>
              <a:tr h="3299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Autoantigens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Self-antigens recognized as foreign in autoimmune diseases.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Autoantibodies in lupus, rheumatoid arthritis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399525742"/>
                  </a:ext>
                </a:extLst>
              </a:tr>
              <a:tr h="3299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Tumor Antigens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Produced by cancer cells; can be either unique to tumors or overexpressed in them.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Tumor-specific or tumor-associated antigens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1157996273"/>
                  </a:ext>
                </a:extLst>
              </a:tr>
              <a:tr h="32990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Based on Immune Response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T-Dependent Antigens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Require the assistance of T-helper cells to elicit an immune response.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Most protein antigens (e.g., viral capsid proteins)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1531628511"/>
                  </a:ext>
                </a:extLst>
              </a:tr>
              <a:tr h="39702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T-Independent Antigens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Can activate B cells without T-helper cell involvement, often resulting in a faster but weaker immune response.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Bacterial polysaccharides, lipopolysaccharides (LPS)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673631451"/>
                  </a:ext>
                </a:extLst>
              </a:tr>
              <a:tr h="329902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Based on Structure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Proteins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Highly immunogenic and structurally diverse; provoke strong immune responses.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Viral proteins, bacterial exotoxins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1741501204"/>
                  </a:ext>
                </a:extLst>
              </a:tr>
              <a:tr h="26278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Polysaccharides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Often T-independent, less diverse than proteins.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Bacterial capsules (e.g., Streptococcus pneumoniae)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1222614745"/>
                  </a:ext>
                </a:extLst>
              </a:tr>
              <a:tr h="3299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Lipids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Less immunogenic than proteins or polysaccharides; sometimes part of complex antigens.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Lipopolysaccharides (LPS) in Gram-negative bacteria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655454712"/>
                  </a:ext>
                </a:extLst>
              </a:tr>
              <a:tr h="39702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Nucleic Acids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Weakly immunogenic, but can become more immunogenic when associated with proteins.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Viral genomes, nucleoproteins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3863652937"/>
                  </a:ext>
                </a:extLst>
              </a:tr>
              <a:tr h="1956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Based on Immunogenicity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Immunogens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Capable of inducing an immune response.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Pathogen proteins, vaccines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1933713902"/>
                  </a:ext>
                </a:extLst>
              </a:tr>
              <a:tr h="39702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Haptens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Small molecules that become immunogenic only when attached to larger carrier proteins.</a:t>
                      </a: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Drug molecules (e.g., penicillin), poison ivy resin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419" marR="20419" marT="0" marB="0"/>
                </a:tc>
                <a:extLst>
                  <a:ext uri="{0D108BD9-81ED-4DB2-BD59-A6C34878D82A}">
                    <a16:rowId xmlns:a16="http://schemas.microsoft.com/office/drawing/2014/main" val="620101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3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Determinant or Epitope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4591482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Any antibody binds to only a portion of the macromolecule, which is called a </a:t>
            </a:r>
            <a:r>
              <a:rPr lang="en-US" sz="1600" dirty="0">
                <a:solidFill>
                  <a:srgbClr val="FF0000"/>
                </a:solidFill>
              </a:rPr>
              <a:t>determinant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or an </a:t>
            </a:r>
            <a:r>
              <a:rPr lang="en-US" sz="1600" dirty="0">
                <a:solidFill>
                  <a:srgbClr val="FF0000"/>
                </a:solidFill>
              </a:rPr>
              <a:t>epitope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The part of an antibody that binds to the epitope is called a </a:t>
            </a:r>
            <a:r>
              <a:rPr lang="en-US" sz="1600" dirty="0">
                <a:solidFill>
                  <a:srgbClr val="FF0000"/>
                </a:solidFill>
              </a:rPr>
              <a:t>paratope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FF0000"/>
                </a:solidFill>
              </a:rPr>
              <a:t>Haptens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are small molecules that elicit an immune response only when attached to a large carrier such as a protein; the carrier may be one that also does not elicit an immune response by itself.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72A49-394F-4069-9055-E5A00F46F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3024" y="1453745"/>
            <a:ext cx="3216505" cy="22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1" y="-337126"/>
            <a:ext cx="7304809" cy="857400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Factors Affecting Immunogenicity of an Antigen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9626D7-5994-604A-DCEA-28F06F07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114660"/>
              </p:ext>
            </p:extLst>
          </p:nvPr>
        </p:nvGraphicFramePr>
        <p:xfrm>
          <a:off x="301408" y="520274"/>
          <a:ext cx="8541183" cy="461063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134611">
                  <a:extLst>
                    <a:ext uri="{9D8B030D-6E8A-4147-A177-3AD203B41FA5}">
                      <a16:colId xmlns:a16="http://schemas.microsoft.com/office/drawing/2014/main" val="830318899"/>
                    </a:ext>
                  </a:extLst>
                </a:gridCol>
                <a:gridCol w="6406572">
                  <a:extLst>
                    <a:ext uri="{9D8B030D-6E8A-4147-A177-3AD203B41FA5}">
                      <a16:colId xmlns:a16="http://schemas.microsoft.com/office/drawing/2014/main" val="2262959800"/>
                    </a:ext>
                  </a:extLst>
                </a:gridCol>
              </a:tblGrid>
              <a:tr h="117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Factor</a:t>
                      </a:r>
                      <a:endParaRPr lang="en-US" sz="11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Description</a:t>
                      </a:r>
                      <a:endParaRPr lang="en-US" sz="11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3700593009"/>
                  </a:ext>
                </a:extLst>
              </a:tr>
              <a:tr h="654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Nature of the Antigen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Size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Larger molecules are more immunogenic.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Complexity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More complex antigens are stronger.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Foreignness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The more different from self, the more immunogenic.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Chemical Nature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Proteins &gt; Polysaccharides &gt; Lipids/Nucleic acids.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Degradability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Easily degradable antigens are more immunogenic.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2685737001"/>
                  </a:ext>
                </a:extLst>
              </a:tr>
              <a:tr h="493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Dosage and Route of Administration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Dose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Intermediate doses are optimal for a strong response.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Route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Subcutaneous/intramuscular routes are more immunogenic than oral/intravenous routes.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4180604172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Use of Adjuvants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Adjuvants enhance immune response by stimulating the immune system and increasing antigen exposure.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1741243072"/>
                  </a:ext>
                </a:extLst>
              </a:tr>
              <a:tr h="502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Genetic Makeup of the Host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MHC Genes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Variations affect antigen presentation and response.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Genetic Predisposition: Some individuals are genetically predisposed to stronger/weaker responses.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3879715128"/>
                  </a:ext>
                </a:extLst>
              </a:tr>
              <a:tr h="367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Age of the Host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Young and Elderly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Neonates and elderly have weaker immune responses due to immature or aging immune systems.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138404782"/>
                  </a:ext>
                </a:extLst>
              </a:tr>
              <a:tr h="631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Health Status of the Host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Immunocompromised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individuals have weaker immune responses.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Pre-existing Immunity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Can enhance or dampen responses.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Chronic Illness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Conditions like diabetes can impair immune responses.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481121871"/>
                  </a:ext>
                </a:extLst>
              </a:tr>
              <a:tr h="374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Antigen Processing and Presentation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Proper processing by antigen-presenting cells (APCs) and presentation by MHC molecules is crucial for a strong response.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4285417549"/>
                  </a:ext>
                </a:extLst>
              </a:tr>
              <a:tr h="513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Physical Form of the Antigen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Particulate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antigens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are more immunogenic than soluble forms.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Aggregated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antigens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or multivalent forms enhance immunogenicity.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3022702155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Antigen Persistence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U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Duration of Exposure</a:t>
                      </a: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Persistent antigens promote stronger and longer-lasting immune responses.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8125" marR="38125" marT="0" marB="0"/>
                </a:tc>
                <a:extLst>
                  <a:ext uri="{0D108BD9-81ED-4DB2-BD59-A6C34878D82A}">
                    <a16:rowId xmlns:a16="http://schemas.microsoft.com/office/drawing/2014/main" val="127166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8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The nature of antigenic determinants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8D706-70C8-4850-AE9D-B289D438F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56" y="1196429"/>
            <a:ext cx="6669201" cy="36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B-cell and T-cell pattern recognition of an antigen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C24E8-E405-4D31-8449-FEDA07022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86"/>
          <a:stretch/>
        </p:blipFill>
        <p:spPr>
          <a:xfrm>
            <a:off x="230497" y="797972"/>
            <a:ext cx="4081681" cy="2409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C24E8-E405-4D31-8449-FEDA07022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05"/>
          <a:stretch/>
        </p:blipFill>
        <p:spPr>
          <a:xfrm>
            <a:off x="4773336" y="2088200"/>
            <a:ext cx="3981589" cy="25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Cross-reactivity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Epitopes are sometimes cross-reactive.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9D539E-A1D7-4A1F-91BE-762B68429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80" y="1924608"/>
            <a:ext cx="5965145" cy="254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FFFFFF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1133</Words>
  <Application>Microsoft Office PowerPoint</Application>
  <PresentationFormat>On-screen Show (16:9)</PresentationFormat>
  <Paragraphs>138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Lato</vt:lpstr>
      <vt:lpstr>Arial</vt:lpstr>
      <vt:lpstr>Raleway</vt:lpstr>
      <vt:lpstr>MS Mincho</vt:lpstr>
      <vt:lpstr>Cambria</vt:lpstr>
      <vt:lpstr>Calibri</vt:lpstr>
      <vt:lpstr>Antonio template</vt:lpstr>
      <vt:lpstr> Antigens and Super antigens for MD students</vt:lpstr>
      <vt:lpstr>Learning Objectives</vt:lpstr>
      <vt:lpstr>Features of Biologic Antigens</vt:lpstr>
      <vt:lpstr>Types of Ag</vt:lpstr>
      <vt:lpstr>Determinant or Epitope</vt:lpstr>
      <vt:lpstr>Factors Affecting Immunogenicity of an Antigen</vt:lpstr>
      <vt:lpstr>The nature of antigenic determinants</vt:lpstr>
      <vt:lpstr>B-cell and T-cell pattern recognition of an antigen</vt:lpstr>
      <vt:lpstr>Cross-reactivity</vt:lpstr>
      <vt:lpstr>Interactions basis of antigen-receptor binding</vt:lpstr>
      <vt:lpstr>Basis of Antigen Binding</vt:lpstr>
      <vt:lpstr>Superantigens are extremely powerful activators of T‐cells</vt:lpstr>
      <vt:lpstr>Superantigens are extremely powerful activators of T‐cells</vt:lpstr>
      <vt:lpstr>SAgs, Clinical and Pharmacological Importance</vt:lpstr>
      <vt:lpstr>Take home message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Presentation</dc:title>
  <dc:creator>Farshid</dc:creator>
  <cp:lastModifiedBy>class</cp:lastModifiedBy>
  <cp:revision>58</cp:revision>
  <dcterms:modified xsi:type="dcterms:W3CDTF">2024-10-01T06:37:30Z</dcterms:modified>
</cp:coreProperties>
</file>