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7"/>
  </p:notesMasterIdLst>
  <p:sldIdLst>
    <p:sldId id="259" r:id="rId2"/>
    <p:sldId id="284" r:id="rId3"/>
    <p:sldId id="291" r:id="rId4"/>
    <p:sldId id="311" r:id="rId5"/>
    <p:sldId id="325" r:id="rId6"/>
    <p:sldId id="368" r:id="rId7"/>
    <p:sldId id="285" r:id="rId8"/>
    <p:sldId id="293" r:id="rId9"/>
    <p:sldId id="297" r:id="rId10"/>
    <p:sldId id="356" r:id="rId11"/>
    <p:sldId id="357" r:id="rId12"/>
    <p:sldId id="335" r:id="rId13"/>
    <p:sldId id="336" r:id="rId14"/>
    <p:sldId id="355" r:id="rId15"/>
    <p:sldId id="337" r:id="rId16"/>
    <p:sldId id="351" r:id="rId17"/>
    <p:sldId id="338" r:id="rId18"/>
    <p:sldId id="358" r:id="rId19"/>
    <p:sldId id="333" r:id="rId20"/>
    <p:sldId id="346" r:id="rId21"/>
    <p:sldId id="354" r:id="rId22"/>
    <p:sldId id="288" r:id="rId23"/>
    <p:sldId id="341" r:id="rId24"/>
    <p:sldId id="343" r:id="rId25"/>
    <p:sldId id="342" r:id="rId26"/>
    <p:sldId id="366" r:id="rId27"/>
    <p:sldId id="319" r:id="rId28"/>
    <p:sldId id="326" r:id="rId29"/>
    <p:sldId id="327" r:id="rId30"/>
    <p:sldId id="334" r:id="rId31"/>
    <p:sldId id="322" r:id="rId32"/>
    <p:sldId id="320" r:id="rId33"/>
    <p:sldId id="329" r:id="rId34"/>
    <p:sldId id="363" r:id="rId35"/>
    <p:sldId id="283" r:id="rId36"/>
  </p:sldIdLst>
  <p:sldSz cx="9144000" cy="5143500" type="screen16x9"/>
  <p:notesSz cx="6858000" cy="9144000"/>
  <p:embeddedFontLs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574068-EC5C-4A46-94CD-BB76D24A0AD0}">
  <a:tblStyle styleId="{AB574068-EC5C-4A46-94CD-BB76D24A0A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382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77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613746237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613746237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368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9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Complement</a:t>
            </a:r>
            <a:endParaRPr b="1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Farshid Yeganeh, PhD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Immunology Dept.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Shahid Beheshti University of Medical Sciences,</a:t>
            </a:r>
            <a:endParaRPr sz="16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0"/>
            <a:ext cx="1108941" cy="104054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Classical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690" y="353850"/>
            <a:ext cx="3572292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0331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90" y="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Classical pathway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081" y="168786"/>
            <a:ext cx="2543056" cy="4805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F4E6C-755B-81AC-98B9-6E1A1536A55F}"/>
              </a:ext>
            </a:extLst>
          </p:cNvPr>
          <p:cNvSpPr txBox="1"/>
          <p:nvPr/>
        </p:nvSpPr>
        <p:spPr>
          <a:xfrm>
            <a:off x="423747" y="148895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>
              <a:spcBef>
                <a:spcPts val="1800"/>
              </a:spcBef>
              <a:buClr>
                <a:schemeClr val="accent6"/>
              </a:buClr>
              <a:buSzPts val="20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The two molecules of active C1r cleave the two molecules of C1s. Once cleaved, the active C1s cleaves C4 into C4a and C4b.</a:t>
            </a:r>
          </a:p>
        </p:txBody>
      </p:sp>
    </p:spTree>
    <p:extLst>
      <p:ext uri="{BB962C8B-B14F-4D97-AF65-F5344CB8AC3E}">
        <p14:creationId xmlns:p14="http://schemas.microsoft.com/office/powerpoint/2010/main" val="1473574306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alternative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3666">
            <a:off x="4513655" y="1908759"/>
            <a:ext cx="3267812" cy="2460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78458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51" y="715233"/>
            <a:ext cx="4300655" cy="3713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Alternative pathway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347">
            <a:off x="323589" y="1867027"/>
            <a:ext cx="2914650" cy="1571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635" y="1354299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Tickover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C6AA8-F870-B6EF-B8CE-04847ABFBBE0}"/>
              </a:ext>
            </a:extLst>
          </p:cNvPr>
          <p:cNvSpPr txBox="1"/>
          <p:nvPr/>
        </p:nvSpPr>
        <p:spPr>
          <a:xfrm>
            <a:off x="550717" y="4056326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basis for this pathway is a spontaneous hydrolysis of C3, which occurs in the serum at a rate of 0.2% to 0.4% per hour.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447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794" y="670216"/>
            <a:ext cx="464124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Alternative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111D8-0230-A7DF-3A46-B5448557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" y="137377"/>
            <a:ext cx="3156041" cy="47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84915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The activators of complements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101B1C-2597-4AE9-3969-08D97A58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4620"/>
            <a:ext cx="4172374" cy="3721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64562-624B-231C-EA01-B7756F039D5A}"/>
              </a:ext>
            </a:extLst>
          </p:cNvPr>
          <p:cNvSpPr txBox="1"/>
          <p:nvPr/>
        </p:nvSpPr>
        <p:spPr>
          <a:xfrm>
            <a:off x="550717" y="477151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Middleton’s allergy principles and practice;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3B7A54-B8F2-B6BE-47A7-DE769710D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80" y="918568"/>
            <a:ext cx="2670146" cy="2274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667FCE-7394-504F-8C7D-4BCD9DB59793}"/>
              </a:ext>
            </a:extLst>
          </p:cNvPr>
          <p:cNvSpPr txBox="1"/>
          <p:nvPr/>
        </p:nvSpPr>
        <p:spPr>
          <a:xfrm>
            <a:off x="4215653" y="3332436"/>
            <a:ext cx="4663167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Cobra Venom Factor (CVF), is the non-toxic, complement-activating component of cobra venom. 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Like naturally occurring human C3b, CVF forms a complex, or convertase, with complement components Factor B and Factor D.</a:t>
            </a:r>
          </a:p>
        </p:txBody>
      </p:sp>
    </p:spTree>
    <p:extLst>
      <p:ext uri="{BB962C8B-B14F-4D97-AF65-F5344CB8AC3E}">
        <p14:creationId xmlns:p14="http://schemas.microsoft.com/office/powerpoint/2010/main" val="1107272787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Lectin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87288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The lectin pathway uses soluble receptors that recognize microbial surfaces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31" y="1014881"/>
            <a:ext cx="6434295" cy="3995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98419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Lectin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969" y="233661"/>
            <a:ext cx="1983704" cy="4740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91522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8" y="91574"/>
            <a:ext cx="3240698" cy="85740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Mac 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514" y="149797"/>
            <a:ext cx="2598949" cy="4776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3374" y="1557134"/>
            <a:ext cx="2066723" cy="2274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1232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21" y="1110846"/>
            <a:ext cx="8333508" cy="37257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The complement system is one of the major effector mechanisms of </a:t>
            </a:r>
            <a:r>
              <a:rPr lang="en-US" sz="1600" dirty="0">
                <a:solidFill>
                  <a:srgbClr val="FF0000"/>
                </a:solidFill>
              </a:rPr>
              <a:t>humoral immunity </a:t>
            </a:r>
          </a:p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Is an important</a:t>
            </a:r>
            <a:r>
              <a:rPr lang="fa-I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effector mechanism of</a:t>
            </a:r>
            <a:r>
              <a:rPr lang="fa-I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innate immunity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Discovered by Jules Bordet 1890s</a:t>
            </a:r>
          </a:p>
          <a:p>
            <a:pPr>
              <a:spcAft>
                <a:spcPts val="1800"/>
              </a:spcAft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7"/>
          <a:stretch/>
        </p:blipFill>
        <p:spPr bwMode="auto">
          <a:xfrm>
            <a:off x="7295053" y="1726786"/>
            <a:ext cx="1294476" cy="154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0634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92EB1-90D0-3E36-84A8-6E030390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39" y="106993"/>
            <a:ext cx="4640571" cy="4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0452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6BE62-AEF7-A8F5-E678-C1E262318A35}"/>
              </a:ext>
            </a:extLst>
          </p:cNvPr>
          <p:cNvSpPr txBox="1"/>
          <p:nvPr/>
        </p:nvSpPr>
        <p:spPr>
          <a:xfrm>
            <a:off x="306449" y="1032404"/>
            <a:ext cx="8174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Cell Membrane Proteins: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Host cells express complement regulatory proteins to shield themselves from complement attack.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Inhibition of Anaphylatoxins: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Regulatory proteins like C1 inhibitor reduce inflammation caused by anaphylatoxins (C3a, C5a).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Endothelial Barrier: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Endothelial cells help maintain vascular integrity, preventing inappropriate complement activation in blood vessels.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71AEB1-DD6B-DA7F-4A65-3509BEAA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9" y="-162808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Mechanisms to Prevent Damage to Host Tissues:</a:t>
            </a:r>
          </a:p>
        </p:txBody>
      </p:sp>
    </p:spTree>
    <p:extLst>
      <p:ext uri="{BB962C8B-B14F-4D97-AF65-F5344CB8AC3E}">
        <p14:creationId xmlns:p14="http://schemas.microsoft.com/office/powerpoint/2010/main" val="2194132722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3" y="-261954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Regulation of the classic and alternative pathway.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fld>
            <a:endParaRPr lang="en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0FEBB5-6DB2-49D7-B828-130F0EB847B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050A662-DABE-5EA3-20AE-9A0341FD7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9672" y="795213"/>
            <a:ext cx="4479734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C1 Inhibitor (C1-INH)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Regulates C1 activation.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C4 Binding Protein (C4BP)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Displaces C4b, preventing further activation.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Factor 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Cleaves C4b and C3b into inactive fragments.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Decay Accelerating Factor (DAF)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Inhibits C3 convertase formation.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Membrane Cofactor Protein (MCP)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Promotes cleavage of C3b.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FE104BD-79D4-8292-7BE3-9CC9DD35A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045" y="896172"/>
            <a:ext cx="426229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Factor 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Inhibits spontaneous activation of the alternative pathway by competing with Factor B and promoting cleavage of C3b.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Decay Accelerating Factor (DAF)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Inhibits the formation of C3 convertase.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Factor 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Cleaves C3b and C4b into inactive fragments.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Membrane Cofactor Protein (MCP)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Promotes the cleavage of C3b.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756D1-AC3F-1C2D-DE08-018F2F09F872}"/>
              </a:ext>
            </a:extLst>
          </p:cNvPr>
          <p:cNvSpPr txBox="1"/>
          <p:nvPr/>
        </p:nvSpPr>
        <p:spPr>
          <a:xfrm>
            <a:off x="2981240" y="4196668"/>
            <a:ext cx="5731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Protectin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(CD59)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Inhibits MAC formation on host cells.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 Protein (vitronectin)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Prevents MAC insertion into cell membranes.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5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C1INH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25" y="1040548"/>
            <a:ext cx="5038725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19799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C3 inhibitors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" y="1104900"/>
            <a:ext cx="7572375" cy="2933700"/>
          </a:xfrm>
          <a:prstGeom prst="rect">
            <a:avLst/>
          </a:prstGeom>
        </p:spPr>
      </p:pic>
      <p:pic>
        <p:nvPicPr>
          <p:cNvPr id="8" name="Last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387" y="428977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18151" y="4389156"/>
            <a:ext cx="101021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60 second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21" y="-38978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C3 Convertase inhibitor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06" y="893064"/>
            <a:ext cx="4504153" cy="3954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8151" y="4389156"/>
            <a:ext cx="101021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60 second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730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54" y="353850"/>
            <a:ext cx="4356594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MAC formation inhibition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7718151" y="4389156"/>
            <a:ext cx="1109599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150 second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0115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20" y="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Anaphylatoxins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7378"/>
          <a:stretch/>
        </p:blipFill>
        <p:spPr>
          <a:xfrm>
            <a:off x="1034656" y="1791979"/>
            <a:ext cx="6820870" cy="2542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60837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Complement and diseases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961" y="1034112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235"/>
          <a:stretch/>
        </p:blipFill>
        <p:spPr>
          <a:xfrm>
            <a:off x="2933604" y="948974"/>
            <a:ext cx="3008223" cy="4022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476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Good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1026" name="Picture 2" descr="Image result for the good clint eastwoo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040548"/>
            <a:ext cx="2636344" cy="14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0B1BC-A493-5B19-DC31-C3118BB48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980" y="151208"/>
            <a:ext cx="5005986" cy="48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88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388" y="-158045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The importance of complement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654" y="806246"/>
            <a:ext cx="4790914" cy="4204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31819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6" y="-108971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Receptors for Fragments of C3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67" y="1115567"/>
            <a:ext cx="7793367" cy="3623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6674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092" y="-295633"/>
            <a:ext cx="6678908" cy="857400"/>
          </a:xfrm>
        </p:spPr>
        <p:txBody>
          <a:bodyPr/>
          <a:lstStyle/>
          <a:p>
            <a:r>
              <a:rPr lang="en-US" sz="1600" b="1" dirty="0">
                <a:solidFill>
                  <a:srgbClr val="0070C0"/>
                </a:solidFill>
              </a:rPr>
              <a:t>Diseases associated with complement dysfunction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14" y="1723685"/>
            <a:ext cx="1561914" cy="13651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200" r="10565"/>
          <a:stretch/>
        </p:blipFill>
        <p:spPr>
          <a:xfrm>
            <a:off x="524353" y="3411825"/>
            <a:ext cx="1518634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31999-B163-2FDC-0FA7-5970FF32BCC0}"/>
              </a:ext>
            </a:extLst>
          </p:cNvPr>
          <p:cNvSpPr txBox="1"/>
          <p:nvPr/>
        </p:nvSpPr>
        <p:spPr>
          <a:xfrm>
            <a:off x="502714" y="4668897"/>
            <a:ext cx="1679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Paroxysmal nocturnal hemoglobinuria (PNH)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34819-B50E-D25F-9ED8-B0EC46844B55}"/>
              </a:ext>
            </a:extLst>
          </p:cNvPr>
          <p:cNvSpPr txBox="1"/>
          <p:nvPr/>
        </p:nvSpPr>
        <p:spPr>
          <a:xfrm>
            <a:off x="388352" y="3081863"/>
            <a:ext cx="17906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Hereditary Angioedema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9AAB50-BE3F-3D72-F023-DC9119E7C34A}"/>
              </a:ext>
            </a:extLst>
          </p:cNvPr>
          <p:cNvSpPr txBox="1">
            <a:spLocks/>
          </p:cNvSpPr>
          <p:nvPr/>
        </p:nvSpPr>
        <p:spPr>
          <a:xfrm>
            <a:off x="275052" y="-168425"/>
            <a:ext cx="7304809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>
                <a:solidFill>
                  <a:srgbClr val="0070C0"/>
                </a:solidFill>
              </a:rPr>
              <a:t>The Bad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9E646-2493-64C4-AA85-FA5C4CDA7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7" y="542955"/>
            <a:ext cx="2512568" cy="109879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DCFAD40-E4C3-15A2-192A-1DD67C14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870338"/>
              </p:ext>
            </p:extLst>
          </p:nvPr>
        </p:nvGraphicFramePr>
        <p:xfrm>
          <a:off x="2610622" y="795439"/>
          <a:ext cx="6462711" cy="4165053"/>
        </p:xfrm>
        <a:graphic>
          <a:graphicData uri="http://schemas.openxmlformats.org/drawingml/2006/table">
            <a:tbl>
              <a:tblPr firstRow="1" firstCol="1" bandRow="1">
                <a:tableStyleId>{AB574068-EC5C-4A46-94CD-BB76D24A0AD0}</a:tableStyleId>
              </a:tblPr>
              <a:tblGrid>
                <a:gridCol w="999913">
                  <a:extLst>
                    <a:ext uri="{9D8B030D-6E8A-4147-A177-3AD203B41FA5}">
                      <a16:colId xmlns:a16="http://schemas.microsoft.com/office/drawing/2014/main" val="4160021979"/>
                    </a:ext>
                  </a:extLst>
                </a:gridCol>
                <a:gridCol w="1559859">
                  <a:extLst>
                    <a:ext uri="{9D8B030D-6E8A-4147-A177-3AD203B41FA5}">
                      <a16:colId xmlns:a16="http://schemas.microsoft.com/office/drawing/2014/main" val="4090374775"/>
                    </a:ext>
                  </a:extLst>
                </a:gridCol>
                <a:gridCol w="2050677">
                  <a:extLst>
                    <a:ext uri="{9D8B030D-6E8A-4147-A177-3AD203B41FA5}">
                      <a16:colId xmlns:a16="http://schemas.microsoft.com/office/drawing/2014/main" val="3551773344"/>
                    </a:ext>
                  </a:extLst>
                </a:gridCol>
                <a:gridCol w="1852262">
                  <a:extLst>
                    <a:ext uri="{9D8B030D-6E8A-4147-A177-3AD203B41FA5}">
                      <a16:colId xmlns:a16="http://schemas.microsoft.com/office/drawing/2014/main" val="1979181344"/>
                    </a:ext>
                  </a:extLst>
                </a:gridCol>
              </a:tblGrid>
              <a:tr h="311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Complement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Clinical Implications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Disease Associations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Therapeutic Approach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3394823545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C1 Esterase Inhibitor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Leads to uncontrolled activation of the classical pathway; results in angioedema.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Hereditary angioedema (HAE)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C1 inhibitor replacement therapy; androgens (e.g., danazol) to increase C1 inhibitor levels.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3553994334"/>
                  </a:ext>
                </a:extLst>
              </a:tr>
              <a:tr h="466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C3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Impaired opsonization; increased susceptibility to encapsulated bacteria.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Increased risk of severe bacterial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Antibiotic prophylaxis; immunoglobulin replacement therapy.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3941294155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C5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Defects in forming the membrane attack complex (MAC); increased susceptibility to Neisseria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Increased risk of Neisseria meningitidis.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Antibiotic prophylaxis; vaccination against Neisseria species.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2497733056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C6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Similar to C5 deficiency; impairments in MAC formation.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Increased risk of Neisseria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Antibiotic prophylaxis; vaccination against Neisseria species.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3764710910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C7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Impaired MAC formation; increased susceptibility to certain bacterial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Increased risk of Neisseria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Antibiotic prophylaxis; vaccination against Neisseria species.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4145074498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C8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Defective MAC formation; increased susceptibility to Neisseria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Increased risk of Neisseria infections.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Antibiotic prophylaxis; vaccination against Neisseria species.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1517361713"/>
                  </a:ext>
                </a:extLst>
              </a:tr>
              <a:tr h="314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C9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Impaired MAC formation; generally milder clinical presentation.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Increased risk of Neisseria infections.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Antibiotic prophylaxis; vaccination against Neisseria species.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1050469783"/>
                  </a:ext>
                </a:extLst>
              </a:tr>
              <a:tr h="466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Factor H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Uncontrolled alternative pathway activation; increased risk of kidney disease.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Atypical hemolytic uremic syndrome (</a:t>
                      </a:r>
                      <a:r>
                        <a:rPr lang="en-US" sz="700" kern="100" dirty="0" err="1">
                          <a:effectLst/>
                        </a:rPr>
                        <a:t>aHUS</a:t>
                      </a:r>
                      <a:r>
                        <a:rPr lang="en-US" sz="700" kern="100" dirty="0">
                          <a:effectLst/>
                        </a:rPr>
                        <a:t>).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Plasma exchange; complement inhibitors (e.g., eculizumab).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3000699198"/>
                  </a:ext>
                </a:extLst>
              </a:tr>
              <a:tr h="466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Factor I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Excessive activation of the alternative pathway; increased risk of severe bacterial infections and </a:t>
                      </a:r>
                      <a:r>
                        <a:rPr lang="en-US" sz="700" kern="100" dirty="0" err="1">
                          <a:effectLst/>
                        </a:rPr>
                        <a:t>aHUS</a:t>
                      </a:r>
                      <a:r>
                        <a:rPr lang="en-US" sz="700" kern="100" dirty="0">
                          <a:effectLst/>
                        </a:rPr>
                        <a:t>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Increased risk of severe bacterial infections and aHUS.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Plasma replacement; complement inhibitors.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899512938"/>
                  </a:ext>
                </a:extLst>
              </a:tr>
              <a:tr h="466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1" kern="100" dirty="0">
                          <a:effectLst/>
                        </a:rPr>
                        <a:t>Decay-Accelerating Factor (DAF) Deficiency</a:t>
                      </a:r>
                      <a:endParaRPr lang="en-US" sz="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Increased susceptibility to complement-mediated lysis of red blood cells.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>
                          <a:effectLst/>
                        </a:rPr>
                        <a:t>Paroxysmal nocturnal hemoglobinuria (PNH).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kern="100" dirty="0">
                          <a:effectLst/>
                        </a:rPr>
                        <a:t>Eculizumab (complement inhibitor); supportive care.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5" marR="5225" marT="5225" marB="5225" anchor="ctr"/>
                </a:tc>
                <a:extLst>
                  <a:ext uri="{0D108BD9-81ED-4DB2-BD59-A6C34878D82A}">
                    <a16:rowId xmlns:a16="http://schemas.microsoft.com/office/drawing/2014/main" val="4125675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883246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Neisseria infections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956" y="1197003"/>
            <a:ext cx="2653189" cy="1390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55" y="1040548"/>
            <a:ext cx="2588167" cy="1815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4539F-9613-9DA3-13AD-33BBC8C3F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0187" y="2813743"/>
            <a:ext cx="2655977" cy="22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7023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Ugly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563" y="279125"/>
            <a:ext cx="2410081" cy="1205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C4C940-9660-E890-B6FE-5F37458B3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0836"/>
              </p:ext>
            </p:extLst>
          </p:nvPr>
        </p:nvGraphicFramePr>
        <p:xfrm>
          <a:off x="67235" y="1892977"/>
          <a:ext cx="8834720" cy="2778484"/>
        </p:xfrm>
        <a:graphic>
          <a:graphicData uri="http://schemas.openxmlformats.org/drawingml/2006/table">
            <a:tbl>
              <a:tblPr firstRow="1" firstCol="1" bandRow="1">
                <a:tableStyleId>{AB574068-EC5C-4A46-94CD-BB76D24A0AD0}</a:tableStyleId>
              </a:tblPr>
              <a:tblGrid>
                <a:gridCol w="1766944">
                  <a:extLst>
                    <a:ext uri="{9D8B030D-6E8A-4147-A177-3AD203B41FA5}">
                      <a16:colId xmlns:a16="http://schemas.microsoft.com/office/drawing/2014/main" val="271212035"/>
                    </a:ext>
                  </a:extLst>
                </a:gridCol>
                <a:gridCol w="1766944">
                  <a:extLst>
                    <a:ext uri="{9D8B030D-6E8A-4147-A177-3AD203B41FA5}">
                      <a16:colId xmlns:a16="http://schemas.microsoft.com/office/drawing/2014/main" val="1046701680"/>
                    </a:ext>
                  </a:extLst>
                </a:gridCol>
                <a:gridCol w="1766944">
                  <a:extLst>
                    <a:ext uri="{9D8B030D-6E8A-4147-A177-3AD203B41FA5}">
                      <a16:colId xmlns:a16="http://schemas.microsoft.com/office/drawing/2014/main" val="3188355932"/>
                    </a:ext>
                  </a:extLst>
                </a:gridCol>
                <a:gridCol w="1766944">
                  <a:extLst>
                    <a:ext uri="{9D8B030D-6E8A-4147-A177-3AD203B41FA5}">
                      <a16:colId xmlns:a16="http://schemas.microsoft.com/office/drawing/2014/main" val="400455831"/>
                    </a:ext>
                  </a:extLst>
                </a:gridCol>
                <a:gridCol w="1766944">
                  <a:extLst>
                    <a:ext uri="{9D8B030D-6E8A-4147-A177-3AD203B41FA5}">
                      <a16:colId xmlns:a16="http://schemas.microsoft.com/office/drawing/2014/main" val="95324149"/>
                    </a:ext>
                  </a:extLst>
                </a:gridCol>
              </a:tblGrid>
              <a:tr h="3189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Autoimmune Disease</a:t>
                      </a:r>
                      <a:endParaRPr lang="en-US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Clinical Implications</a:t>
                      </a:r>
                      <a:endParaRPr lang="en-US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Key Complement Components Involved</a:t>
                      </a:r>
                      <a:endParaRPr lang="en-US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Pathogenesis Association</a:t>
                      </a:r>
                      <a:endParaRPr lang="en-US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Main Therapeutic Approach</a:t>
                      </a:r>
                      <a:endParaRPr lang="en-US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extLst>
                  <a:ext uri="{0D108BD9-81ED-4DB2-BD59-A6C34878D82A}">
                    <a16:rowId xmlns:a16="http://schemas.microsoft.com/office/drawing/2014/main" val="465773111"/>
                  </a:ext>
                </a:extLst>
              </a:tr>
              <a:tr h="782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Systemic Lupus Erythematosus (SLE)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Characterized by autoantibody production and immune complex deposition, leading to tissue damage.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C1, C2, C3, C4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Complement activation promotes inflammation and tissue injury through immune complex deposition.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Immunosuppressants (e.g., corticosteroids, hydroxychloroquine); complement inhibitors (e.g., eculizumab).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extLst>
                  <a:ext uri="{0D108BD9-81ED-4DB2-BD59-A6C34878D82A}">
                    <a16:rowId xmlns:a16="http://schemas.microsoft.com/office/drawing/2014/main" val="1992200825"/>
                  </a:ext>
                </a:extLst>
              </a:tr>
              <a:tr h="782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Atypical Hemolytic Uremic Syndrome (aHUS)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Associated with endothelial dysfunction and thrombotic microangiopathy; can lead to renal failure.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Factor H, Factor I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Dysregulation leads to uncontrolled complement activation, causing endothelial damage and thrombus formation.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Plasma exchange; complement inhibitors (e.g., eculizumab).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extLst>
                  <a:ext uri="{0D108BD9-81ED-4DB2-BD59-A6C34878D82A}">
                    <a16:rowId xmlns:a16="http://schemas.microsoft.com/office/drawing/2014/main" val="2352783895"/>
                  </a:ext>
                </a:extLst>
              </a:tr>
              <a:tr h="628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Membranoproliferative Glomerulonephritis (MPGN)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Kidney damage associated with complement-mediated glomerular injury and inflammation.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C3, C4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Complement activation leads to glomerular injury and enhances inflammatory responses in the kidney.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Immunosuppressive therapy; complement inhibitors.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13" marR="8213" marT="8213" marB="8213" anchor="ctr"/>
                </a:tc>
                <a:extLst>
                  <a:ext uri="{0D108BD9-81ED-4DB2-BD59-A6C34878D82A}">
                    <a16:rowId xmlns:a16="http://schemas.microsoft.com/office/drawing/2014/main" val="2360240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097957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47" y="78070"/>
            <a:ext cx="7304809" cy="857400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References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78" y="1276781"/>
            <a:ext cx="2670279" cy="342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537" y="1200150"/>
            <a:ext cx="263971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77459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2">
                <a:lumMod val="50000"/>
              </a:schemeClr>
            </a:gs>
            <a:gs pos="52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341" y="4328024"/>
            <a:ext cx="191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fyeganeh@gmail.com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7856" y="4328023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09127200243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8127" y="4331451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Immunology Dept. SBMU</a:t>
            </a:r>
          </a:p>
        </p:txBody>
      </p:sp>
      <p:sp>
        <p:nvSpPr>
          <p:cNvPr id="4" name="AutoShape 6" descr="Image result for icon for email"/>
          <p:cNvSpPr>
            <a:spLocks noChangeAspect="1" noChangeArrowheads="1"/>
          </p:cNvSpPr>
          <p:nvPr/>
        </p:nvSpPr>
        <p:spPr bwMode="auto">
          <a:xfrm>
            <a:off x="1662182" y="32200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79418" y="3688773"/>
            <a:ext cx="6151418" cy="639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2423" r="32835" b="47396"/>
          <a:stretch/>
        </p:blipFill>
        <p:spPr>
          <a:xfrm>
            <a:off x="6336299" y="3736145"/>
            <a:ext cx="512859" cy="5486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45" b="49882"/>
          <a:stretch/>
        </p:blipFill>
        <p:spPr>
          <a:xfrm>
            <a:off x="1994366" y="3736145"/>
            <a:ext cx="539974" cy="544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3" y="3779798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77243-C4E3-47FE-B765-01D334BB3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7335"/>
            <a:ext cx="9144000" cy="127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A24E1-5517-4EB3-BEC3-931D348E2BB0}"/>
              </a:ext>
            </a:extLst>
          </p:cNvPr>
          <p:cNvSpPr txBox="1"/>
          <p:nvPr/>
        </p:nvSpPr>
        <p:spPr>
          <a:xfrm>
            <a:off x="74427" y="518088"/>
            <a:ext cx="218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Shahid Beheshti University of Medical Sciences</a:t>
            </a:r>
          </a:p>
          <a:p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Tehran, Iran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98CBE-8F45-4F05-88D7-DCB557B080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5351" r="27404" b="23437"/>
          <a:stretch/>
        </p:blipFill>
        <p:spPr>
          <a:xfrm>
            <a:off x="2186693" y="137030"/>
            <a:ext cx="695294" cy="749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82" y="311825"/>
            <a:ext cx="2261812" cy="231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8294" y="1029661"/>
            <a:ext cx="6143596" cy="37257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The complement system is composed of more than </a:t>
            </a:r>
            <a:r>
              <a:rPr lang="en-US" sz="1400" dirty="0">
                <a:solidFill>
                  <a:srgbClr val="FF0000"/>
                </a:solidFill>
              </a:rPr>
              <a:t>30 diﬀerent plasma and cell surface proteins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which are produced mainly by the liver. </a:t>
            </a:r>
          </a:p>
          <a:p>
            <a:pPr>
              <a:spcBef>
                <a:spcPts val="1800"/>
              </a:spcBef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Activation of complement involves the </a:t>
            </a:r>
            <a:r>
              <a:rPr lang="en-US" sz="1400" dirty="0">
                <a:solidFill>
                  <a:srgbClr val="FF0000"/>
                </a:solidFill>
              </a:rPr>
              <a:t>sequential proteolysis </a:t>
            </a:r>
          </a:p>
          <a:p>
            <a:pPr>
              <a:spcBef>
                <a:spcPts val="1800"/>
              </a:spcBef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zymogens</a:t>
            </a:r>
          </a:p>
          <a:p>
            <a:pPr>
              <a:spcBef>
                <a:spcPts val="1800"/>
              </a:spcBef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86" y="114300"/>
            <a:ext cx="1768124" cy="493575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86389" y="0"/>
            <a:ext cx="5848670" cy="857400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Components of the complement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8547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Complement nomenclature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68345" y="1953685"/>
            <a:ext cx="1295400" cy="157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Lato"/>
              <a:buChar char="▷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 baseline="-25000" dirty="0">
                <a:solidFill>
                  <a:srgbClr val="002060"/>
                </a:solidFill>
              </a:rPr>
              <a:t>3</a:t>
            </a:r>
            <a:endParaRPr lang="en-US" baseline="-25000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92245" y="2413197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3854245" y="2413197"/>
            <a:ext cx="1447800" cy="914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302045" y="3078359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 baseline="-25000" dirty="0">
                <a:solidFill>
                  <a:srgbClr val="002060"/>
                </a:solidFill>
              </a:rPr>
              <a:t>3</a:t>
            </a:r>
            <a:r>
              <a:rPr lang="en-US" sz="2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0434" y="182423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Convertase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01308" y="2139215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 baseline="-25000" dirty="0">
                <a:solidFill>
                  <a:srgbClr val="002060"/>
                </a:solidFill>
              </a:rPr>
              <a:t>3</a:t>
            </a:r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en-US" sz="2800" b="1" baseline="-25000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193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Activation of complement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63798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430C5E-F951-491F-9A20-99CE3BA19835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913" y="948974"/>
            <a:ext cx="5662613" cy="3745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201" y="4850214"/>
            <a:ext cx="3145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American journal of obstetrics and gynecology, 2012</a:t>
            </a:r>
          </a:p>
        </p:txBody>
      </p:sp>
    </p:spTree>
    <p:extLst>
      <p:ext uri="{BB962C8B-B14F-4D97-AF65-F5344CB8AC3E}">
        <p14:creationId xmlns:p14="http://schemas.microsoft.com/office/powerpoint/2010/main" val="87135343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"/>
          <a:stretch/>
        </p:blipFill>
        <p:spPr bwMode="auto">
          <a:xfrm>
            <a:off x="1830001" y="239233"/>
            <a:ext cx="5056674" cy="468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453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052" y="183148"/>
            <a:ext cx="7304809" cy="8574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The classical pathway of complement activation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795">
            <a:off x="5603685" y="2483915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077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C1q 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00" y="948974"/>
            <a:ext cx="4991100" cy="337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8368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1945"/>
      </p:ext>
    </p:extLst>
  </p:cSld>
  <p:clrMapOvr>
    <a:masterClrMapping/>
  </p:clrMapOvr>
  <p:transition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1|6.3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5|10.6|4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7.1|9.5|2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9|3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1017</Words>
  <Application>Microsoft Office PowerPoint</Application>
  <PresentationFormat>On-screen Show (16:9)</PresentationFormat>
  <Paragraphs>179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Lato</vt:lpstr>
      <vt:lpstr>Arial</vt:lpstr>
      <vt:lpstr>Calibri</vt:lpstr>
      <vt:lpstr>Raleway</vt:lpstr>
      <vt:lpstr>Antonio template</vt:lpstr>
      <vt:lpstr> Complement</vt:lpstr>
      <vt:lpstr>Introduction</vt:lpstr>
      <vt:lpstr>The importance of complement system</vt:lpstr>
      <vt:lpstr>Components of the complement</vt:lpstr>
      <vt:lpstr>Complement nomenclature</vt:lpstr>
      <vt:lpstr>Activation of complement </vt:lpstr>
      <vt:lpstr>PowerPoint Presentation</vt:lpstr>
      <vt:lpstr>The classical pathway of complement activation</vt:lpstr>
      <vt:lpstr>C1q Structure</vt:lpstr>
      <vt:lpstr>Classical pathway</vt:lpstr>
      <vt:lpstr>Classical pathway</vt:lpstr>
      <vt:lpstr>The alternative pathway</vt:lpstr>
      <vt:lpstr>Alternative pathway</vt:lpstr>
      <vt:lpstr>Alternative pathway</vt:lpstr>
      <vt:lpstr>The activators of complements</vt:lpstr>
      <vt:lpstr>The Lectin Pathway</vt:lpstr>
      <vt:lpstr>The lectin pathway uses soluble receptors that recognize microbial surfaces </vt:lpstr>
      <vt:lpstr>Lectin pathway</vt:lpstr>
      <vt:lpstr>Mac formation</vt:lpstr>
      <vt:lpstr>PowerPoint Presentation</vt:lpstr>
      <vt:lpstr>Mechanisms to Prevent Damage to Host Tissues:</vt:lpstr>
      <vt:lpstr>Regulation of the classic and alternative pathway.</vt:lpstr>
      <vt:lpstr>C1INH</vt:lpstr>
      <vt:lpstr>C3 inhibitors</vt:lpstr>
      <vt:lpstr>C3 Convertase inhibitor</vt:lpstr>
      <vt:lpstr>MAC formation inhibition</vt:lpstr>
      <vt:lpstr>Anaphylatoxins</vt:lpstr>
      <vt:lpstr>The Complement and diseases</vt:lpstr>
      <vt:lpstr>The Good </vt:lpstr>
      <vt:lpstr>Receptors for Fragments of C3</vt:lpstr>
      <vt:lpstr>Diseases associated with complement dysfunction</vt:lpstr>
      <vt:lpstr>Neisseria infections</vt:lpstr>
      <vt:lpstr>The Ugly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Presentation</dc:title>
  <dc:creator>Farshid</dc:creator>
  <cp:lastModifiedBy>Farshid Yeganeh</cp:lastModifiedBy>
  <cp:revision>100</cp:revision>
  <dcterms:modified xsi:type="dcterms:W3CDTF">2024-10-13T11:56:29Z</dcterms:modified>
</cp:coreProperties>
</file>