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9" r:id="rId2"/>
    <p:sldId id="285" r:id="rId3"/>
    <p:sldId id="356" r:id="rId4"/>
    <p:sldId id="316" r:id="rId5"/>
    <p:sldId id="318" r:id="rId6"/>
    <p:sldId id="293" r:id="rId7"/>
    <p:sldId id="290" r:id="rId8"/>
    <p:sldId id="319" r:id="rId9"/>
    <p:sldId id="284" r:id="rId10"/>
    <p:sldId id="357" r:id="rId11"/>
    <p:sldId id="294" r:id="rId12"/>
    <p:sldId id="355" r:id="rId13"/>
    <p:sldId id="286" r:id="rId14"/>
    <p:sldId id="283" r:id="rId15"/>
  </p:sldIdLst>
  <p:sldSz cx="9144000" cy="5143500" type="screen16x9"/>
  <p:notesSz cx="6858000" cy="9144000"/>
  <p:embeddedFontLst>
    <p:embeddedFont>
      <p:font typeface="IRRoya" panose="020B0604020202020204" charset="-78"/>
      <p:regular r:id="rId17"/>
      <p:bold r:id="rId18"/>
      <p: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574068-EC5C-4A46-94CD-BB76D24A0AD0}">
  <a:tblStyle styleId="{AB574068-EC5C-4A46-94CD-BB76D24A0A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1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452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8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7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613746237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613746237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12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503434" y="924674"/>
            <a:ext cx="7954766" cy="15924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accent2"/>
              </a:solidFill>
            </a:endParaRPr>
          </a:p>
          <a:p>
            <a:r>
              <a:rPr lang="en-US" sz="2100" b="1" dirty="0"/>
              <a:t>Major Histocompatibility Complex and other </a:t>
            </a:r>
            <a:r>
              <a:rPr lang="en-US" sz="2400" b="1" dirty="0"/>
              <a:t>Antigen-Presenting Molecules</a:t>
            </a:r>
            <a:endParaRPr sz="2100" b="1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Farshid Yeganeh, PhD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/>
              <a:t>Immunology Dept.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Shahid Beheshti University of Medical Sciences,</a:t>
            </a:r>
            <a:endParaRPr sz="16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7C705-20CD-D01D-D0A5-3D1A3EEE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B049-6C00-C6D5-C800-B948101A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The Expression of MHC among Tissues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B2B0C-CB16-9E4E-8DAD-B41AB1BD5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D964A-6257-ED9F-549E-E86A48F6E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E9D01F-4D64-99BB-47FA-5F894F7BB90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630E81-F946-89EF-9A22-E7BD6A9DA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74" y="948974"/>
            <a:ext cx="6395964" cy="38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E462C2-C6D4-7B61-AAE2-5DDBF6C2B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36" y="180415"/>
            <a:ext cx="7174006" cy="47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-231164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CD1 and MR1 Molecules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362" y="690034"/>
            <a:ext cx="7996109" cy="137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CD1: structurally MHC-I-like, but presents lipid/glycolipid antigens (e.g., from Mycobacterium tuberculosis).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MR1: presents riboflavin (vitamin B2) metabolites to MAIT cells.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Both bridge innate and adaptive immunity via unconventional T cells.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F5953D-02C0-E5BA-5548-815398BF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323" y="2130151"/>
            <a:ext cx="5968903" cy="28802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CEDA44-62D4-6B6F-0710-E687673290AB}"/>
              </a:ext>
            </a:extLst>
          </p:cNvPr>
          <p:cNvSpPr txBox="1"/>
          <p:nvPr/>
        </p:nvSpPr>
        <p:spPr>
          <a:xfrm>
            <a:off x="261356" y="3409995"/>
            <a:ext cx="252890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>
              <a:spcAft>
                <a:spcPts val="1200"/>
              </a:spcAft>
              <a:buClr>
                <a:schemeClr val="accent6"/>
              </a:buClr>
              <a:buSzPts val="2000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MAIT cells are unconventional T cells that recognize small metabolite antigens derived from the vitamin B2 (riboflavin) biosynthesis pathway of bacteria and fungi.</a:t>
            </a:r>
          </a:p>
        </p:txBody>
      </p:sp>
    </p:spTree>
    <p:extLst>
      <p:ext uri="{BB962C8B-B14F-4D97-AF65-F5344CB8AC3E}">
        <p14:creationId xmlns:p14="http://schemas.microsoft.com/office/powerpoint/2010/main" val="388793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648425" y="2110761"/>
            <a:ext cx="4599465" cy="130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Take home message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7BCC53-E099-4D61-991A-7E7D7A0E5399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4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341" y="4328024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fyeganeh@gmail.com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77856" y="43280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09127200243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8127" y="4331451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Immunology Dept. SBMU</a:t>
            </a:r>
          </a:p>
        </p:txBody>
      </p:sp>
      <p:sp>
        <p:nvSpPr>
          <p:cNvPr id="4" name="AutoShape 6" descr="Image result for icon for email"/>
          <p:cNvSpPr>
            <a:spLocks noChangeAspect="1" noChangeArrowheads="1"/>
          </p:cNvSpPr>
          <p:nvPr/>
        </p:nvSpPr>
        <p:spPr bwMode="auto">
          <a:xfrm>
            <a:off x="1662182" y="32200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79418" y="3688773"/>
            <a:ext cx="6151418" cy="639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2423" r="32835" b="47396"/>
          <a:stretch/>
        </p:blipFill>
        <p:spPr>
          <a:xfrm>
            <a:off x="6336299" y="3736145"/>
            <a:ext cx="512859" cy="5486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45" b="49882"/>
          <a:stretch/>
        </p:blipFill>
        <p:spPr>
          <a:xfrm>
            <a:off x="1994366" y="3736145"/>
            <a:ext cx="539974" cy="544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13" y="3779798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377243-C4E3-47FE-B765-01D334BB3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7335"/>
            <a:ext cx="9144000" cy="127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FA24E1-5517-4EB3-BEC3-931D348E2BB0}"/>
              </a:ext>
            </a:extLst>
          </p:cNvPr>
          <p:cNvSpPr txBox="1"/>
          <p:nvPr/>
        </p:nvSpPr>
        <p:spPr>
          <a:xfrm>
            <a:off x="74427" y="518088"/>
            <a:ext cx="218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Shahid Beheshti University of Medical Sciences</a:t>
            </a:r>
          </a:p>
          <a:p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Tehran, Iran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598CBE-8F45-4F05-88D7-DCB557B080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l="25351" r="27404" b="23437"/>
          <a:stretch/>
        </p:blipFill>
        <p:spPr>
          <a:xfrm>
            <a:off x="2186693" y="137030"/>
            <a:ext cx="695294" cy="7497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B15702-1A1B-400D-AB7E-FFFE7D1D94C1}"/>
              </a:ext>
            </a:extLst>
          </p:cNvPr>
          <p:cNvSpPr txBox="1"/>
          <p:nvPr/>
        </p:nvSpPr>
        <p:spPr>
          <a:xfrm>
            <a:off x="19644" y="296463"/>
            <a:ext cx="22589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800" b="1" dirty="0">
                <a:solidFill>
                  <a:schemeClr val="bg1"/>
                </a:solidFill>
                <a:latin typeface="IRRoya" panose="02000503000000020002" pitchFamily="2" charset="-78"/>
                <a:cs typeface="IRRoya" panose="02000503000000020002" pitchFamily="2" charset="-78"/>
              </a:rPr>
              <a:t>دانشگاه علوم پزشکی و خدمات بهداشتی درمانی شهید بهشتی</a:t>
            </a:r>
            <a:endParaRPr lang="en-US" sz="800" b="1" dirty="0">
              <a:solidFill>
                <a:schemeClr val="bg1"/>
              </a:solidFill>
              <a:latin typeface="IRRoya" panose="02000503000000020002" pitchFamily="2" charset="-78"/>
              <a:cs typeface="IRRoya" panose="02000503000000020002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By the end of this session, students should be able to: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Define antigen-presenting molecules and their immunologic role.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Differentiate between MHC class I and class II molecules.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Explain the mechanism of antigen processing and presentation.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Recognize the pharmacological relevance of MHC in immune-mediated diseases and drug responses.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85061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D938F8-659B-4C05-8CD8-5854C69FC84F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6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EFDC2-5113-E5F4-6388-274B0E3D0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4FF5-902D-3A08-2D51-2D135347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Major Antigen-Presenting Molecules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EBB95-9D60-5320-BD7C-23FF626D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MHC Class I molecules — present endogenous peptides to CD8⁺ cytotoxic T cells.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MHC Class II molecules — present exogenous peptides to CD4⁺ helper T cells.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CD1 molecules — present lipid antigens to NKT cells.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MR1 molecules — present vitamin B–derived metabolites to MAIT cells.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0DBBC-AFB0-1721-4FCF-BCDA720BAB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93B76-A9A4-2981-3EBA-A0942AD6B2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85061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5DEE03-5292-3FB9-9A80-132FE2090A99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4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3" y="164880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A model for T cell recognition of a peptide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FEBB5-6DB2-49D7-B828-130F0EB847BB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331782-CCB6-4A64-87F0-6F9F4C5C3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197" y="1093713"/>
            <a:ext cx="4765506" cy="3322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D9C836-8AEC-4C9A-B889-896B9DA83778}"/>
              </a:ext>
            </a:extLst>
          </p:cNvPr>
          <p:cNvSpPr txBox="1"/>
          <p:nvPr/>
        </p:nvSpPr>
        <p:spPr>
          <a:xfrm>
            <a:off x="2892781" y="4599767"/>
            <a:ext cx="38163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2">
                    <a:lumMod val="65000"/>
                  </a:schemeClr>
                </a:solidFill>
                <a:latin typeface="Lato" panose="020B0604020202020204" charset="0"/>
              </a:rPr>
              <a:t>Cellular and Molecular Immunology; ELSEVIER. Tenth edition</a:t>
            </a:r>
          </a:p>
        </p:txBody>
      </p:sp>
    </p:spTree>
    <p:extLst>
      <p:ext uri="{BB962C8B-B14F-4D97-AF65-F5344CB8AC3E}">
        <p14:creationId xmlns:p14="http://schemas.microsoft.com/office/powerpoint/2010/main" val="130924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3" y="164880"/>
            <a:ext cx="7304809" cy="857400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Map of the human major histocompatibility complex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FEBB5-6DB2-49D7-B828-130F0EB847BB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57C4BA-E8BE-4F8E-9386-24A7A36D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453" y="1165969"/>
            <a:ext cx="8096250" cy="32194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41AA96-B9A1-4CC1-A76B-05EB9DD2A7F6}"/>
              </a:ext>
            </a:extLst>
          </p:cNvPr>
          <p:cNvSpPr txBox="1"/>
          <p:nvPr/>
        </p:nvSpPr>
        <p:spPr>
          <a:xfrm>
            <a:off x="5879081" y="4625500"/>
            <a:ext cx="28492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2">
                    <a:lumMod val="65000"/>
                  </a:schemeClr>
                </a:solidFill>
                <a:latin typeface="Lato" panose="020B0604020202020204" charset="0"/>
              </a:rPr>
              <a:t>Acta Naturae. 2019 Oct-Dec; 11(4): 4–12.</a:t>
            </a:r>
          </a:p>
        </p:txBody>
      </p:sp>
    </p:spTree>
    <p:extLst>
      <p:ext uri="{BB962C8B-B14F-4D97-AF65-F5344CB8AC3E}">
        <p14:creationId xmlns:p14="http://schemas.microsoft.com/office/powerpoint/2010/main" val="349700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8" y="-140509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MHC or HLA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27" y="1381757"/>
            <a:ext cx="3057145" cy="3725700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Class I </a:t>
            </a:r>
          </a:p>
          <a:p>
            <a:pPr lvl="1"/>
            <a:r>
              <a:rPr lang="en-US" sz="1400" b="1" dirty="0"/>
              <a:t>Major genes: 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HLA-A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HLA-B 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HLA-C</a:t>
            </a:r>
          </a:p>
          <a:p>
            <a:pPr lvl="1"/>
            <a:r>
              <a:rPr lang="en-US" sz="1400" b="1" dirty="0"/>
              <a:t>Minor genes: 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HLA-E 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HLA-F 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 HLA-G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80575" y="4745573"/>
            <a:ext cx="548700" cy="3135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11243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4864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624893" y="1387008"/>
            <a:ext cx="5173506" cy="3725700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Class II </a:t>
            </a:r>
          </a:p>
          <a:p>
            <a:pPr lvl="1"/>
            <a:r>
              <a:rPr lang="en-US" sz="1400" b="1" dirty="0"/>
              <a:t>Major MHC class II proteins: 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HLA-DP</a:t>
            </a:r>
          </a:p>
          <a:p>
            <a:pPr lvl="3"/>
            <a:r>
              <a:rPr lang="en-US" sz="1400" b="1" dirty="0"/>
              <a:t> </a:t>
            </a:r>
            <a:r>
              <a:rPr lang="el-GR" sz="1400" b="1" dirty="0"/>
              <a:t>α-</a:t>
            </a:r>
            <a:r>
              <a:rPr lang="en-US" sz="1400" b="1" dirty="0"/>
              <a:t>chain encoded by HLA-DPA1 locus </a:t>
            </a:r>
          </a:p>
          <a:p>
            <a:pPr lvl="3"/>
            <a:r>
              <a:rPr lang="el-GR" sz="1400" b="1" dirty="0"/>
              <a:t>β-</a:t>
            </a:r>
            <a:r>
              <a:rPr lang="en-US" sz="1400" b="1" dirty="0"/>
              <a:t>chain encoded by HLA-DPB1 locus 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HLA-DQ</a:t>
            </a:r>
            <a:endParaRPr lang="en-US" sz="1400" b="1" dirty="0"/>
          </a:p>
          <a:p>
            <a:pPr lvl="3"/>
            <a:r>
              <a:rPr lang="el-GR" sz="1400" b="1" dirty="0"/>
              <a:t>α-</a:t>
            </a:r>
            <a:r>
              <a:rPr lang="en-US" sz="1400" b="1" dirty="0"/>
              <a:t>chain encoded by HLA-DQA1 locus </a:t>
            </a:r>
          </a:p>
          <a:p>
            <a:pPr lvl="3"/>
            <a:r>
              <a:rPr lang="el-GR" sz="1400" b="1" dirty="0"/>
              <a:t>β-</a:t>
            </a:r>
            <a:r>
              <a:rPr lang="en-US" sz="1400" b="1" dirty="0"/>
              <a:t>chain encoded by HLA-DQB1 locus. 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HLA-DR</a:t>
            </a:r>
          </a:p>
          <a:p>
            <a:pPr lvl="3"/>
            <a:r>
              <a:rPr lang="el-GR" sz="1400" b="1" dirty="0"/>
              <a:t>α-</a:t>
            </a:r>
            <a:r>
              <a:rPr lang="en-US" sz="1400" b="1" dirty="0"/>
              <a:t>chain encoded by HLA-DRA locus </a:t>
            </a:r>
          </a:p>
          <a:p>
            <a:pPr lvl="3"/>
            <a:r>
              <a:rPr lang="en-US" sz="1400" b="1" dirty="0"/>
              <a:t>four </a:t>
            </a:r>
            <a:r>
              <a:rPr lang="el-GR" sz="1400" b="1" dirty="0"/>
              <a:t>β-</a:t>
            </a:r>
            <a:r>
              <a:rPr lang="en-US" sz="1400" b="1" dirty="0"/>
              <a:t>chains (only 3 possible per person), encoded by HLA-DRB1, DRB3, DRB4, and DRB5 loci. </a:t>
            </a:r>
          </a:p>
          <a:p>
            <a:pPr lvl="1"/>
            <a:r>
              <a:rPr lang="en-US" sz="1400" b="1" dirty="0"/>
              <a:t>Minor MHC class II proteins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DM </a:t>
            </a:r>
          </a:p>
          <a:p>
            <a:pPr lvl="2"/>
            <a:r>
              <a:rPr lang="en-US" sz="1400" b="1" dirty="0">
                <a:solidFill>
                  <a:srgbClr val="00B0F0"/>
                </a:solidFill>
              </a:rPr>
              <a:t>DO</a:t>
            </a:r>
            <a:endParaRPr lang="fa-IR" sz="1400" b="1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748" y="716891"/>
            <a:ext cx="723643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The HLA complex contains &gt;240 genes of diverse functions.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The MHC gene family is divided into three subgroups or classes, named I, II, and III. </a:t>
            </a:r>
          </a:p>
        </p:txBody>
      </p:sp>
    </p:spTree>
    <p:extLst>
      <p:ext uri="{BB962C8B-B14F-4D97-AF65-F5344CB8AC3E}">
        <p14:creationId xmlns:p14="http://schemas.microsoft.com/office/powerpoint/2010/main" val="312457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-93258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Structure of the MHC molecule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652" y="78630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HLA antigens are glycoproteins and belong to the immunoglobulin superfamily.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31899"/>
            <a:ext cx="1108941" cy="10405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265AB3-4108-4066-883D-4AA1C087A570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1" y="1549699"/>
            <a:ext cx="3567019" cy="33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84" y="1319285"/>
            <a:ext cx="3515485" cy="34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82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3" y="164880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Properties and Functions of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Major Histocompatibility complex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FEBB5-6DB2-49D7-B828-130F0EB847BB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1AA96-B9A1-4CC1-A76B-05EB9DD2A7F6}"/>
              </a:ext>
            </a:extLst>
          </p:cNvPr>
          <p:cNvSpPr txBox="1"/>
          <p:nvPr/>
        </p:nvSpPr>
        <p:spPr>
          <a:xfrm>
            <a:off x="2318623" y="4612687"/>
            <a:ext cx="38163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2">
                    <a:lumMod val="65000"/>
                  </a:schemeClr>
                </a:solidFill>
                <a:latin typeface="Lato" panose="020B0604020202020204" charset="0"/>
              </a:rPr>
              <a:t>Cellular and Molecular Immunology; ELSEVIER. Tenth edition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B8A1615-75F7-403A-93C7-6550636FA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6" y="1271583"/>
            <a:ext cx="8196874" cy="30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The Expression of MHC among Tissues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6B9F0-34CF-49A4-B2E7-5F8C1F74D427}"/>
              </a:ext>
            </a:extLst>
          </p:cNvPr>
          <p:cNvSpPr txBox="1"/>
          <p:nvPr/>
        </p:nvSpPr>
        <p:spPr>
          <a:xfrm>
            <a:off x="3339349" y="4671537"/>
            <a:ext cx="280627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2">
                    <a:lumMod val="65000"/>
                  </a:schemeClr>
                </a:solidFill>
                <a:latin typeface="Lato" panose="020B0604020202020204" charset="0"/>
              </a:rPr>
              <a:t>Immunobiology, 9</a:t>
            </a:r>
            <a:r>
              <a:rPr lang="en-US" sz="1050" baseline="30000" dirty="0">
                <a:solidFill>
                  <a:schemeClr val="tx2">
                    <a:lumMod val="65000"/>
                  </a:schemeClr>
                </a:solidFill>
                <a:latin typeface="Lato" panose="020B0604020202020204" charset="0"/>
              </a:rPr>
              <a:t>th</a:t>
            </a:r>
            <a:r>
              <a:rPr lang="en-US" sz="1050" dirty="0">
                <a:solidFill>
                  <a:schemeClr val="tx2">
                    <a:lumMod val="65000"/>
                  </a:schemeClr>
                </a:solidFill>
                <a:latin typeface="Lato" panose="020B0604020202020204" charset="0"/>
              </a:rPr>
              <a:t> edition. Garland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E01FC-C81B-9A08-9819-D501591C5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26" y="1335776"/>
            <a:ext cx="8199947" cy="32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FFFFFF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459</Words>
  <Application>Microsoft Office PowerPoint</Application>
  <PresentationFormat>On-screen Show (16:9)</PresentationFormat>
  <Paragraphs>78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Raleway</vt:lpstr>
      <vt:lpstr>Lato</vt:lpstr>
      <vt:lpstr>Calibri</vt:lpstr>
      <vt:lpstr>IRRoya</vt:lpstr>
      <vt:lpstr>Antonio template</vt:lpstr>
      <vt:lpstr> Major Histocompatibility Complex and other Antigen-Presenting Molecules</vt:lpstr>
      <vt:lpstr>Learning Objectives</vt:lpstr>
      <vt:lpstr>Major Antigen-Presenting Molecules</vt:lpstr>
      <vt:lpstr>A model for T cell recognition of a peptide</vt:lpstr>
      <vt:lpstr>Map of the human major histocompatibility complex</vt:lpstr>
      <vt:lpstr>MHC or HLA</vt:lpstr>
      <vt:lpstr>Structure of the MHC molecule</vt:lpstr>
      <vt:lpstr>Properties and Functions of  Major Histocompatibility complex</vt:lpstr>
      <vt:lpstr>The Expression of MHC among Tissues</vt:lpstr>
      <vt:lpstr>The Expression of MHC among Tissues</vt:lpstr>
      <vt:lpstr>PowerPoint Presentation</vt:lpstr>
      <vt:lpstr>CD1 and MR1 Molecules</vt:lpstr>
      <vt:lpstr>Take 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Presentation</dc:title>
  <dc:creator>Farshid</dc:creator>
  <cp:lastModifiedBy>Farshid Yeganeh</cp:lastModifiedBy>
  <cp:revision>92</cp:revision>
  <dcterms:modified xsi:type="dcterms:W3CDTF">2025-10-18T04:29:44Z</dcterms:modified>
</cp:coreProperties>
</file>